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40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4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26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7357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4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469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7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48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2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8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25.02.2018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8535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25.02.2018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670" y="3861048"/>
            <a:ext cx="6156684" cy="2376264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Авторы: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Антонова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Наталья Александровна, преподаватель немецкого </a:t>
            </a: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языка; 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Рогова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Евгения Вячеславовна, </a:t>
            </a:r>
            <a:endParaRPr lang="ru-RU" sz="2400" b="1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студентка </a:t>
            </a:r>
            <a:r>
              <a:rPr lang="en-US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IV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курса </a:t>
            </a: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специальности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34.02.01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Сестринское </a:t>
            </a: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дело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32" y="1988840"/>
            <a:ext cx="7740860" cy="174039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Эпонимические </a:t>
            </a:r>
            <a:r>
              <a:rPr lang="ru-RU" sz="4000" b="1" dirty="0">
                <a:latin typeface="Times New Roman" pitchFamily="18" charset="0"/>
                <a:ea typeface="Calibri"/>
                <a:cs typeface="Times New Roman" pitchFamily="18" charset="0"/>
              </a:rPr>
              <a:t>термины в 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анатомии,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образованные </a:t>
            </a:r>
            <a:r>
              <a:rPr lang="ru-RU" sz="4000" b="1" dirty="0">
                <a:latin typeface="Times New Roman" pitchFamily="18" charset="0"/>
                <a:ea typeface="Calibri"/>
                <a:cs typeface="Times New Roman" pitchFamily="18" charset="0"/>
              </a:rPr>
              <a:t>от имен немецких 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ученых»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6632"/>
            <a:ext cx="828092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ГАПОУ СО «Балаковский медицинский колледж»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574" y="1024817"/>
            <a:ext cx="78848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/>
                <a:ea typeface="Calibri"/>
              </a:rPr>
              <a:t>Учебно-исследовательская работа на тему: 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1664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83768" y="1195268"/>
            <a:ext cx="64889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Основные работы Адама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Гессельбаха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посвящены методам вскрытия и препарирования трупов, анатомии крупных сосудов брюшной полости.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Его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именем назвали латеральное отверстие под паховой связкой, через которое проходят мышцы (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лакуна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Гессельбаха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),  сухожильные пучки поперечной и внутренней косой мышц живота, укрепляющие поперечную фасцию в паховой области (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связка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Гессельбаха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),  треугольник на передней брюшной стенке, ограниченный нижней надчревной артерией, латеральным краем прямой мышцы живота и паховой связкой (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треугольник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Гессельбаха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),  разрыхлённый участок поверхностной пластинки широкой фасции бедра, расположенный в верхней медиальной части передней области бедра под паховой связкой (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фасция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Гессельбаха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).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155607"/>
            <a:ext cx="8311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Адам Каспар Гессельбах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( 15.01.1788 – 06.05.1856) – немецкий анатом и хирург.</a:t>
            </a:r>
            <a:endParaRPr lang="ru-RU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2" t="8293" r="4832"/>
          <a:stretch/>
        </p:blipFill>
        <p:spPr bwMode="auto">
          <a:xfrm>
            <a:off x="105603" y="1195269"/>
            <a:ext cx="2257653" cy="306804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23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6827" y="155606"/>
            <a:ext cx="624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Карл Фридрих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Бурдах</a:t>
            </a:r>
            <a:r>
              <a:rPr lang="ru-RU" sz="2400" dirty="0">
                <a:latin typeface="Times New Roman"/>
                <a:ea typeface="Calibri"/>
              </a:rPr>
              <a:t> </a:t>
            </a:r>
            <a:r>
              <a:rPr lang="ru-RU" sz="2400" dirty="0" smtClean="0">
                <a:latin typeface="Times New Roman"/>
                <a:ea typeface="Calibri"/>
              </a:rPr>
              <a:t>(12.06.1776 – 16.07.1847)  </a:t>
            </a:r>
            <a:r>
              <a:rPr lang="ru-RU" sz="2400" dirty="0">
                <a:latin typeface="Times New Roman"/>
                <a:ea typeface="Calibri"/>
              </a:rPr>
              <a:t>— </a:t>
            </a:r>
            <a:r>
              <a:rPr lang="ru-RU" sz="2400" dirty="0" smtClean="0">
                <a:latin typeface="Times New Roman"/>
                <a:ea typeface="Calibri"/>
              </a:rPr>
              <a:t>немецкий анатом и физиолог.</a:t>
            </a:r>
            <a:endParaRPr lang="ru-RU" sz="24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6827" y="986604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Бурдах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развивал анатомо-физиологическое направление в медицине. Особое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внимание уделял изучению морфологии,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онто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- и филогенеза головного мозга. Именем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Бурдаха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назван 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клиновидный пучок спинного мозга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(«пучок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Бурдаха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»)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обеспечивающий осязание и глубокую чувствительность верхних конечностей и верхних отделов туловища.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8835" y="5014920"/>
            <a:ext cx="6173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6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 1877 году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Вестфаль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дал первое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описание нарколепсии.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Также он описал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и каталепсию. 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Его именем назвали добавочное ядро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глазо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-двигательного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нерва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(«ядро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Вестфаля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8835" y="373352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Карл Фридрих Отто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Вестфаль</a:t>
            </a:r>
            <a:r>
              <a:rPr lang="ru-RU" sz="2400" dirty="0">
                <a:latin typeface="Times New Roman"/>
                <a:ea typeface="Calibri"/>
              </a:rPr>
              <a:t> </a:t>
            </a:r>
            <a:endParaRPr lang="ru-RU" sz="2400" dirty="0" smtClean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(03.03.1833 – 27.01.1890) 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</a:rPr>
              <a:t>– </a:t>
            </a:r>
            <a:r>
              <a:rPr lang="ru-RU" sz="2400" dirty="0" smtClean="0">
                <a:latin typeface="Times New Roman"/>
                <a:ea typeface="Calibri"/>
              </a:rPr>
              <a:t>немецкий </a:t>
            </a:r>
            <a:r>
              <a:rPr lang="ru-RU" sz="2400" dirty="0">
                <a:latin typeface="Times New Roman"/>
                <a:ea typeface="Calibri"/>
              </a:rPr>
              <a:t>невропатолог и психиатр.</a:t>
            </a:r>
            <a:endParaRPr lang="ru-RU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9" y="260648"/>
            <a:ext cx="218539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6618" r="10215" b="13603"/>
          <a:stretch/>
        </p:blipFill>
        <p:spPr bwMode="auto">
          <a:xfrm>
            <a:off x="212259" y="3510500"/>
            <a:ext cx="2185392" cy="296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64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83768" y="1412776"/>
            <a:ext cx="64889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Его именем назвали черное вещество мозга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- ядро экстрапирамидной системы, расположенное в ножке большого мозга, состоящее из нервных клеток, содержащих меланин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(«в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ещество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Земмеринга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мышцу, поднимающую щитовидную железу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(«мышца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Земмеринга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ветви заднего кожного нерва бедра, которые отходят от основного ствола в виде 1–2 (иногда больше) тонких стволиков, направляются вниз и, огибая седалищный бугор, следуют кпереди, разветвляясь в коже медиальной поверхности мошонки (больших половых губ) и промежности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(«нервы 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Земмеринга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связку, подвешивающую слёзную железу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(«связка 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Земмеринга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2" y="332656"/>
            <a:ext cx="8311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Самуэль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 Томас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Зёммеринг</a:t>
            </a:r>
            <a:r>
              <a:rPr lang="ru-RU" sz="2400" dirty="0">
                <a:latin typeface="Times New Roman"/>
                <a:ea typeface="Calibri"/>
              </a:rPr>
              <a:t> ( </a:t>
            </a:r>
            <a:r>
              <a:rPr lang="ru-RU" sz="2400" dirty="0" smtClean="0">
                <a:latin typeface="Times New Roman"/>
                <a:ea typeface="Calibri"/>
              </a:rPr>
              <a:t>28.01.1755 – 02.03.1830)</a:t>
            </a:r>
            <a:r>
              <a:rPr lang="ru-RU" sz="2400" dirty="0">
                <a:latin typeface="Times New Roman"/>
                <a:ea typeface="Calibri"/>
              </a:rPr>
              <a:t> </a:t>
            </a:r>
            <a:r>
              <a:rPr lang="ru-RU" sz="2400" dirty="0" smtClean="0">
                <a:latin typeface="Times New Roman"/>
                <a:ea typeface="Calibri"/>
              </a:rPr>
              <a:t>— немецкий анатом, физиолог, хирург. </a:t>
            </a:r>
            <a:endParaRPr lang="ru-RU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9" r="10299"/>
          <a:stretch/>
        </p:blipFill>
        <p:spPr bwMode="auto">
          <a:xfrm>
            <a:off x="251520" y="1412776"/>
            <a:ext cx="208823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5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6827" y="155606"/>
            <a:ext cx="624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Томас Теодор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Керкринг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(22.07.1638 -  02.11.1693)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немецкий анатом.</a:t>
            </a:r>
            <a:endParaRPr lang="ru-RU" sz="24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6827" y="1124744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Впервые точно описал круговые складки слизистой оболочки тонкой кишки, названные его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именем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(«складки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Керкринга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»)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69866" y="4554640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Имя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Либеркюна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связано с кишечными железами (криптами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) – трубчатыми углублениями эпителия слизистой оболочки кишечника, описанными им в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1745 году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и называемые его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именем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(«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Либеркюновы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крипты» или «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Либеркюновы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железы»)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8835" y="331934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Иоганн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Натанаэль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Либеркюн</a:t>
            </a: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(05.09.1711 -  07.10.1756)</a:t>
            </a:r>
            <a:r>
              <a:rPr lang="ru-RU" sz="2400" dirty="0">
                <a:latin typeface="Times New Roman"/>
                <a:ea typeface="Times New Roman"/>
              </a:rPr>
              <a:t> — немецкий </a:t>
            </a:r>
            <a:r>
              <a:rPr lang="ru-RU" sz="2400" dirty="0" smtClean="0">
                <a:latin typeface="Times New Roman"/>
                <a:ea typeface="Times New Roman"/>
              </a:rPr>
              <a:t> анатом</a:t>
            </a:r>
            <a:r>
              <a:rPr lang="ru-RU" sz="2400" dirty="0">
                <a:latin typeface="Times New Roman"/>
                <a:ea typeface="Times New Roman"/>
              </a:rPr>
              <a:t> и препаратор. </a:t>
            </a:r>
            <a:endParaRPr lang="ru-RU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9" y="155606"/>
            <a:ext cx="2134211" cy="2993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9" y="3536195"/>
            <a:ext cx="2292337" cy="295743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01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83768" y="1032975"/>
            <a:ext cx="6488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Артерия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(глубокая артерия плеча) — артерия, начинающаяся от плечевой артерии и питающая мышцы плеча.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Валики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— поперечные складки слизистой оболочки губ новорожденного, обеспечивающие возможность плотного обхватывания губами соска молочной железы матери.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Вилка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— раздвоение переднего конца ребра; аномалия развития.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Железы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 (копчиковое тельце) — клубочковый артериовенозный анастомоз, расположенный на передней поверхности крестца.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Жировые складки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 — слой позади грудинной клетчатки, переходящий вниз в под плевральную клетчатку. Жировые складки залегают у основания передней стенки перикарда.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078" y="188640"/>
            <a:ext cx="8311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Губерт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 фон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Лушка</a:t>
            </a:r>
            <a:r>
              <a:rPr lang="ru-RU" sz="2400" dirty="0">
                <a:latin typeface="Times New Roman"/>
                <a:ea typeface="Times New Roman"/>
              </a:rPr>
              <a:t> (27.07.1820 - </a:t>
            </a:r>
            <a:r>
              <a:rPr lang="ru-RU" sz="2400" dirty="0" smtClean="0">
                <a:latin typeface="Times New Roman"/>
                <a:ea typeface="Times New Roman"/>
              </a:rPr>
              <a:t>01.03.1875</a:t>
            </a:r>
            <a:r>
              <a:rPr lang="ru-RU" sz="2400" dirty="0">
                <a:latin typeface="Times New Roman"/>
                <a:ea typeface="Times New Roman"/>
              </a:rPr>
              <a:t>) </a:t>
            </a:r>
            <a:r>
              <a:rPr lang="ru-RU" sz="2400" dirty="0" smtClean="0">
                <a:latin typeface="Times New Roman"/>
                <a:ea typeface="Times New Roman"/>
              </a:rPr>
              <a:t>– </a:t>
            </a: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германский </a:t>
            </a:r>
            <a:r>
              <a:rPr lang="ru-RU" sz="2400" dirty="0">
                <a:latin typeface="Times New Roman"/>
                <a:ea typeface="Times New Roman"/>
              </a:rPr>
              <a:t>анатом. </a:t>
            </a:r>
            <a:endParaRPr lang="ru-RU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160240" cy="28083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57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512" y="188640"/>
            <a:ext cx="87849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Истинные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протоки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— недоразвитые трубчатые эпителиальные ходы, образующие сеть под серозной оболочкой и в подслизистом слое стенки желчного пузыря, а также в соединительной ткани на поверхности печени; частично соединяются с внутрипечёночными желчными ходами. </a:t>
            </a:r>
            <a:endParaRPr lang="ru-RU" sz="2000" b="1" dirty="0" smtClean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Миндалина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(глоточная миндалина) — непарная миндалина, расположенная в слизистой оболочке свода носовой части глотки. </a:t>
            </a:r>
            <a:endParaRPr lang="ru-RU" sz="2000" b="1" dirty="0" smtClean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Мышца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(мышца, поднимающая влагалище) — наружные продольные волокна мышечного слоя стенки влагалища. </a:t>
            </a:r>
            <a:endParaRPr lang="ru-RU" sz="2000" b="1" dirty="0" smtClean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Нерв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(задний решётчатый нерв) — нерв, начинающийся от носоресничного нерва и иннервирующий слизистую оболочку задних ячеек решётчатой кости и клиновидной пазухи. </a:t>
            </a:r>
            <a:endParaRPr lang="ru-RU" sz="2000" b="1" dirty="0" smtClean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Отверстие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(латеральная апертура IV желудочка) — парное отверстие в сосудистой основе IV желудочка головного мозга, расположенное в области его боковых карманов и сообщающее IV желудочек с подпаутинным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пространством. </a:t>
            </a:r>
            <a:endParaRPr lang="ru-RU" sz="2000" b="1" dirty="0" smtClean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Связка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Лушки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(подъязычно-надгортанная связка)- связка, соединяющая переднюю поверхность надгортанника с верхним краем подъязычной кости.</a:t>
            </a:r>
            <a:endParaRPr lang="ru-RU" sz="20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9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6827" y="155606"/>
            <a:ext cx="624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Пауль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Лангерганс</a:t>
            </a:r>
            <a:r>
              <a:rPr lang="ru-RU" sz="2400" dirty="0">
                <a:latin typeface="Times New Roman"/>
                <a:ea typeface="Calibri"/>
              </a:rPr>
              <a:t> </a:t>
            </a:r>
            <a:r>
              <a:rPr lang="ru-RU" sz="2400" dirty="0" smtClean="0">
                <a:latin typeface="Times New Roman"/>
                <a:ea typeface="Calibri"/>
              </a:rPr>
              <a:t>(25.07.1849 </a:t>
            </a:r>
            <a:r>
              <a:rPr lang="ru-RU" sz="2400" dirty="0">
                <a:latin typeface="Times New Roman"/>
                <a:ea typeface="Calibri"/>
              </a:rPr>
              <a:t>- </a:t>
            </a:r>
            <a:r>
              <a:rPr lang="ru-RU" sz="2400" dirty="0" smtClean="0">
                <a:latin typeface="Times New Roman"/>
                <a:ea typeface="Calibri"/>
              </a:rPr>
              <a:t>20.07.1888)</a:t>
            </a:r>
            <a:r>
              <a:rPr lang="ru-RU" sz="2400" dirty="0">
                <a:latin typeface="Times New Roman"/>
                <a:ea typeface="Calibri"/>
              </a:rPr>
              <a:t>  </a:t>
            </a:r>
            <a:r>
              <a:rPr lang="ru-RU" sz="2400" dirty="0" smtClean="0">
                <a:latin typeface="Times New Roman"/>
                <a:ea typeface="Calibri"/>
              </a:rPr>
              <a:t>- немецкий</a:t>
            </a:r>
            <a:r>
              <a:rPr lang="ru-RU" sz="2400" dirty="0">
                <a:latin typeface="Times New Roman"/>
                <a:ea typeface="Calibri"/>
              </a:rPr>
              <a:t> </a:t>
            </a:r>
            <a:r>
              <a:rPr lang="ru-RU" sz="2400" dirty="0" smtClean="0">
                <a:latin typeface="Times New Roman"/>
                <a:ea typeface="Calibri"/>
              </a:rPr>
              <a:t>патологоантом</a:t>
            </a:r>
            <a:r>
              <a:rPr lang="ru-RU" sz="2400" dirty="0" smtClean="0">
                <a:latin typeface="Times New Roman"/>
                <a:ea typeface="Calibri"/>
              </a:rPr>
              <a:t>. </a:t>
            </a:r>
            <a:endParaRPr lang="ru-RU" sz="24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9866" y="986603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/>
                <a:ea typeface="Calibri"/>
              </a:rPr>
              <a:t>Он обнаружил </a:t>
            </a:r>
            <a:r>
              <a:rPr lang="ru-RU" sz="2000" b="1" dirty="0" smtClean="0">
                <a:latin typeface="Times New Roman"/>
                <a:ea typeface="Calibri"/>
              </a:rPr>
              <a:t>дендритные клетки, проводящие </a:t>
            </a:r>
            <a:r>
              <a:rPr lang="ru-RU" sz="2000" b="1" dirty="0">
                <a:latin typeface="Times New Roman"/>
                <a:ea typeface="Calibri"/>
              </a:rPr>
              <a:t>нервный импульс. Впоследствии они получили </a:t>
            </a:r>
            <a:r>
              <a:rPr lang="ru-RU" sz="2000" b="1" dirty="0" smtClean="0">
                <a:latin typeface="Times New Roman"/>
                <a:ea typeface="Calibri"/>
              </a:rPr>
              <a:t>название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«клетки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Лангерга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н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са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»</a:t>
            </a:r>
            <a:r>
              <a:rPr lang="ru-RU" sz="2000" b="1" dirty="0" smtClean="0">
                <a:latin typeface="Times New Roman"/>
                <a:ea typeface="Calibri"/>
              </a:rPr>
              <a:t>. </a:t>
            </a:r>
            <a:r>
              <a:rPr lang="ru-RU" sz="2000" b="1" dirty="0" smtClean="0">
                <a:latin typeface="Times New Roman"/>
                <a:ea typeface="Calibri"/>
              </a:rPr>
              <a:t>Лангерганс</a:t>
            </a:r>
            <a:r>
              <a:rPr lang="ru-RU" sz="2000" b="1" dirty="0" smtClean="0">
                <a:latin typeface="Times New Roman"/>
                <a:ea typeface="Calibri"/>
              </a:rPr>
              <a:t> занимался изучением </a:t>
            </a:r>
            <a:r>
              <a:rPr lang="ru-RU" sz="2000" b="1" dirty="0">
                <a:latin typeface="Times New Roman"/>
                <a:ea typeface="Calibri"/>
              </a:rPr>
              <a:t>структуры поджелудочной </a:t>
            </a:r>
            <a:r>
              <a:rPr lang="ru-RU" sz="2000" b="1" dirty="0" smtClean="0">
                <a:latin typeface="Times New Roman"/>
                <a:ea typeface="Calibri"/>
              </a:rPr>
              <a:t>железы. Он описал </a:t>
            </a:r>
            <a:r>
              <a:rPr lang="ru-RU" sz="2000" b="1" dirty="0">
                <a:latin typeface="Times New Roman"/>
                <a:ea typeface="Calibri"/>
              </a:rPr>
              <a:t>в ткани железы новообразования, </a:t>
            </a:r>
            <a:r>
              <a:rPr lang="ru-RU" sz="2000" b="1" dirty="0" smtClean="0">
                <a:latin typeface="Times New Roman"/>
                <a:ea typeface="Calibri"/>
              </a:rPr>
              <a:t>названные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островками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Лангерганса</a:t>
            </a:r>
            <a:r>
              <a:rPr lang="ru-RU" sz="2000" b="1" dirty="0" smtClean="0">
                <a:latin typeface="Times New Roman"/>
                <a:ea typeface="Calibri"/>
              </a:rPr>
              <a:t>.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62777" y="4653136"/>
            <a:ext cx="5974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Описал </a:t>
            </a:r>
            <a:r>
              <a:rPr lang="ru-RU" sz="2000" b="1" dirty="0">
                <a:latin typeface="Times New Roman"/>
                <a:ea typeface="Times New Roman"/>
              </a:rPr>
              <a:t>железы хрящей век, названные по его имени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мейбомиевыми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 железами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endParaRPr lang="ru-RU" sz="20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5354" y="371703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Иоганн Генрих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Мейбом</a:t>
            </a:r>
            <a:r>
              <a:rPr lang="ru-RU" sz="2400" dirty="0">
                <a:latin typeface="Times New Roman"/>
                <a:ea typeface="Times New Roman"/>
              </a:rPr>
              <a:t> (29.06.1638 - 26.03.1700) -  </a:t>
            </a:r>
            <a:r>
              <a:rPr lang="ru-RU" sz="2400" dirty="0" smtClean="0">
                <a:latin typeface="Times New Roman"/>
                <a:ea typeface="Times New Roman"/>
              </a:rPr>
              <a:t>немецкий врач и </a:t>
            </a:r>
            <a:r>
              <a:rPr lang="ru-RU" sz="2400" dirty="0">
                <a:latin typeface="Times New Roman"/>
                <a:ea typeface="Times New Roman"/>
              </a:rPr>
              <a:t>ученый. </a:t>
            </a:r>
            <a:endParaRPr lang="ru-RU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9" y="260648"/>
            <a:ext cx="227848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9" y="3573015"/>
            <a:ext cx="2361101" cy="3147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9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6827" y="155606"/>
            <a:ext cx="624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Георг</a:t>
            </a:r>
            <a:r>
              <a:rPr lang="ru-RU" sz="2000" b="1" u="sng" dirty="0">
                <a:solidFill>
                  <a:srgbClr val="FFFF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Мейсснер</a:t>
            </a:r>
            <a:r>
              <a:rPr lang="ru-RU" sz="2400" dirty="0">
                <a:latin typeface="Times New Roman"/>
                <a:ea typeface="Times New Roman"/>
              </a:rPr>
              <a:t> </a:t>
            </a:r>
            <a:r>
              <a:rPr lang="ru-RU" sz="2400" dirty="0" smtClean="0">
                <a:latin typeface="Times New Roman"/>
                <a:ea typeface="Times New Roman"/>
              </a:rPr>
              <a:t>(19.11.1829</a:t>
            </a:r>
            <a:r>
              <a:rPr lang="ru-RU" sz="2400" dirty="0">
                <a:latin typeface="Times New Roman"/>
                <a:ea typeface="Times New Roman"/>
              </a:rPr>
              <a:t> </a:t>
            </a:r>
            <a:r>
              <a:rPr lang="ru-RU" sz="2400" dirty="0" smtClean="0">
                <a:latin typeface="Times New Roman"/>
                <a:ea typeface="Times New Roman"/>
              </a:rPr>
              <a:t>- 30.03.1905)</a:t>
            </a:r>
            <a:r>
              <a:rPr lang="ru-RU" sz="2400" dirty="0">
                <a:latin typeface="Times New Roman"/>
                <a:ea typeface="Times New Roman"/>
              </a:rPr>
              <a:t> — немецкий </a:t>
            </a:r>
            <a:r>
              <a:rPr lang="ru-RU" sz="2400" dirty="0" smtClean="0">
                <a:latin typeface="Times New Roman"/>
                <a:ea typeface="Times New Roman"/>
              </a:rPr>
              <a:t>анатом и физиолог. </a:t>
            </a:r>
            <a:endParaRPr lang="ru-RU" sz="24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9866" y="986603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/>
                <a:ea typeface="Times New Roman"/>
              </a:rPr>
              <a:t>Опубликовал </a:t>
            </a:r>
            <a:r>
              <a:rPr lang="ru-RU" sz="2000" b="1" dirty="0">
                <a:latin typeface="Times New Roman"/>
                <a:ea typeface="Times New Roman"/>
              </a:rPr>
              <a:t>«Материалы по анатомии и физиологии кожи», где описал осязательные тельца, получившие названия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телец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Мейсснера</a:t>
            </a:r>
            <a:r>
              <a:rPr lang="ru-RU" sz="2000" b="1" dirty="0">
                <a:latin typeface="Times New Roman"/>
                <a:ea typeface="Times New Roman"/>
              </a:rPr>
              <a:t>. </a:t>
            </a:r>
            <a:r>
              <a:rPr lang="ru-RU" sz="2000" b="1" dirty="0" smtClean="0">
                <a:latin typeface="Times New Roman"/>
                <a:ea typeface="Times New Roman"/>
              </a:rPr>
              <a:t>Также им </a:t>
            </a:r>
            <a:r>
              <a:rPr lang="ru-RU" sz="2000" b="1" dirty="0">
                <a:latin typeface="Times New Roman"/>
                <a:ea typeface="Times New Roman"/>
              </a:rPr>
              <a:t>было открыто подслизистое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(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мейсснерово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) нервное сплетение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кишечника</a:t>
            </a:r>
            <a:r>
              <a:rPr lang="ru-RU" sz="2000" b="1" dirty="0" smtClean="0">
                <a:latin typeface="Times New Roman"/>
                <a:ea typeface="Times New Roman"/>
              </a:rPr>
              <a:t>. </a:t>
            </a:r>
            <a:r>
              <a:rPr lang="ru-RU" sz="2000" b="1" dirty="0">
                <a:latin typeface="Times New Roman"/>
                <a:ea typeface="Times New Roman"/>
              </a:rPr>
              <a:t>  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88285" y="3900625"/>
            <a:ext cx="59747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75"/>
              </a:spcAft>
            </a:pPr>
            <a:r>
              <a:rPr lang="ru-RU" sz="2000" b="1" dirty="0">
                <a:latin typeface="Times New Roman"/>
                <a:ea typeface="Calibri"/>
              </a:rPr>
              <a:t>С его именем связаны: расширение общего места впадения желчного протока и главного протока поджелудочной железы внутри большого сосочка двенадцатиперстной кишки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(«фатеров дивертикул»)</a:t>
            </a:r>
            <a:r>
              <a:rPr lang="ru-RU" sz="2000" b="1" dirty="0" smtClean="0">
                <a:latin typeface="Times New Roman"/>
                <a:ea typeface="Calibri"/>
              </a:rPr>
              <a:t>,  </a:t>
            </a:r>
            <a:r>
              <a:rPr lang="ru-RU" sz="2000" b="1" dirty="0">
                <a:latin typeface="Times New Roman"/>
                <a:ea typeface="Calibri"/>
              </a:rPr>
              <a:t>возвышение на конце продольной складки слизистой оболочки двенадцатиперстной кишки, расположенное на уровне середины нисходящей части кишки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(«фатеров сосочек»)</a:t>
            </a:r>
            <a:r>
              <a:rPr lang="ru-RU" sz="2000" b="1" dirty="0" smtClean="0">
                <a:latin typeface="Times New Roman"/>
                <a:ea typeface="Calibri"/>
              </a:rPr>
              <a:t>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8110" y="306962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Абрахам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Фатер</a:t>
            </a:r>
            <a:r>
              <a:rPr lang="ru-RU" sz="2400" dirty="0">
                <a:latin typeface="Times New Roman"/>
                <a:ea typeface="Calibri"/>
              </a:rPr>
              <a:t> (9.12.1684 - 18.11.1751) — немецкий анатом. </a:t>
            </a:r>
            <a:endParaRPr lang="ru-RU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6" y="154148"/>
            <a:ext cx="2356940" cy="307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0" y="3516314"/>
            <a:ext cx="2343086" cy="300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3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1623" y="404664"/>
            <a:ext cx="624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Густав </a:t>
            </a:r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Швальбе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 (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1.08.1844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- 23.04.1916) — 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немецкий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 анатом,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антрополог.</a:t>
            </a:r>
            <a:endParaRPr lang="ru-RU" sz="24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9866" y="1340768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По его имени назвали медиальное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преддверное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ядро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(«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Швальбе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ядро»)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надсосудистое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пространство глазного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яблока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(«кольцо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Швальбе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»)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вкусовые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почки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(«тельца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Швальбе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»)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7187" r="14516" b="11282"/>
          <a:stretch/>
        </p:blipFill>
        <p:spPr bwMode="auto">
          <a:xfrm>
            <a:off x="198836" y="155606"/>
            <a:ext cx="2284932" cy="2769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" y="3573016"/>
            <a:ext cx="2406574" cy="2996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99330" y="3573016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Карл Генрих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Барделебен</a:t>
            </a: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(</a:t>
            </a:r>
            <a:r>
              <a:rPr lang="ru-RU" sz="2400" dirty="0">
                <a:latin typeface="Times New Roman"/>
                <a:ea typeface="Times New Roman"/>
              </a:rPr>
              <a:t>7.03.1849 – 19.12.1919) — 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ctr"/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немецкий  </a:t>
            </a:r>
            <a:r>
              <a:rPr lang="ru-RU" sz="2400" dirty="0" smtClean="0">
                <a:latin typeface="Times New Roman"/>
                <a:ea typeface="Times New Roman"/>
              </a:rPr>
              <a:t>медик </a:t>
            </a:r>
            <a:r>
              <a:rPr lang="ru-RU" sz="2400" dirty="0">
                <a:latin typeface="Times New Roman"/>
                <a:ea typeface="Times New Roman"/>
              </a:rPr>
              <a:t>и анатом. 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869160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0" algn="just">
              <a:tabLst>
                <a:tab pos="180340" algn="l"/>
              </a:tabLst>
            </a:pPr>
            <a:r>
              <a:rPr lang="ru-RU" sz="2000" b="1" dirty="0">
                <a:solidFill>
                  <a:prstClr val="white"/>
                </a:solidFill>
                <a:latin typeface="Times New Roman"/>
                <a:ea typeface="Calibri"/>
              </a:rPr>
              <a:t>Изучал строение костей и мышц конечностей.  Его именем назвали добавочную треугольную кость стопы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(«кость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Барделебена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»)</a:t>
            </a:r>
            <a:r>
              <a:rPr lang="ru-RU" sz="2000" b="1" dirty="0">
                <a:solidFill>
                  <a:prstClr val="white"/>
                </a:solidFill>
                <a:latin typeface="Times New Roman"/>
                <a:ea typeface="Calibri"/>
              </a:rPr>
              <a:t>. </a:t>
            </a:r>
            <a:endParaRPr lang="ru-RU" sz="20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95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4291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/>
              </a:rPr>
              <a:t>Вывод:</a:t>
            </a:r>
            <a:r>
              <a:rPr lang="ru-RU" sz="2800" b="1" dirty="0">
                <a:latin typeface="Times New Roman"/>
              </a:rPr>
              <a:t> В ходе работы мы ознакомились с биографиями 25 немецких ученых-анатомов, выявили 61 эпонимический </a:t>
            </a:r>
            <a:r>
              <a:rPr lang="ru-RU" sz="2800" b="1" dirty="0" smtClean="0">
                <a:latin typeface="Times New Roman"/>
              </a:rPr>
              <a:t>термин </a:t>
            </a:r>
            <a:r>
              <a:rPr lang="en-US" sz="2800" b="1" dirty="0" smtClean="0">
                <a:latin typeface="Times New Roman"/>
              </a:rPr>
              <a:t>[1]</a:t>
            </a:r>
            <a:r>
              <a:rPr lang="ru-RU" sz="2800" b="1" dirty="0" smtClean="0">
                <a:latin typeface="Times New Roman"/>
              </a:rPr>
              <a:t>. </a:t>
            </a:r>
          </a:p>
          <a:p>
            <a:pPr algn="just">
              <a:spcAft>
                <a:spcPts val="0"/>
              </a:spcAft>
            </a:pPr>
            <a:endParaRPr lang="ru-RU" sz="2800" b="1" dirty="0" smtClean="0"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/>
              </a:rPr>
              <a:t>Настоящее </a:t>
            </a:r>
            <a:r>
              <a:rPr lang="ru-RU" sz="2800" b="1" dirty="0">
                <a:latin typeface="Times New Roman"/>
              </a:rPr>
              <a:t>исследование показало, что выделенные эпонимические термины употребляются, как правило, в анатомии. </a:t>
            </a:r>
            <a:endParaRPr lang="ru-RU" sz="2800" b="1" dirty="0" smtClean="0">
              <a:latin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b="1" dirty="0"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/>
              </a:rPr>
              <a:t>Выявленные </a:t>
            </a:r>
            <a:r>
              <a:rPr lang="ru-RU" sz="2800" b="1" dirty="0">
                <a:latin typeface="Times New Roman"/>
              </a:rPr>
              <a:t>эпонимы несут в себе имена впервые открывших и описавших то или иное явление выдающихся ученых, врачей, которые жили в Германии и внесли большой вклад в развитие медицины. </a:t>
            </a:r>
            <a:endParaRPr lang="ru-RU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20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471880"/>
            <a:ext cx="8640960" cy="18722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Предмет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prstClr val="white"/>
                </a:solidFill>
                <a:latin typeface="Times New Roman"/>
              </a:rPr>
              <a:t>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эпонимические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термины в анатомии, образованные от имен немецких ученых, а также информация о вкладе немецких ученых-анатомов в развитие медицины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937" y="270892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800" b="1" i="1" dirty="0">
                <a:latin typeface="Times New Roman"/>
              </a:rPr>
              <a:t>Цель работы </a:t>
            </a:r>
            <a:r>
              <a:rPr lang="ru-RU" sz="2800" b="1" dirty="0">
                <a:latin typeface="Times New Roman"/>
              </a:rPr>
              <a:t>— исследовать и описать эпонимические термины в анатомии, образованные от имен немецких ученых; выявить информацию о </a:t>
            </a:r>
            <a:r>
              <a:rPr lang="ru-RU" sz="2800" b="1" dirty="0">
                <a:latin typeface="Times New Roman"/>
                <a:ea typeface="Times New Roman"/>
              </a:rPr>
              <a:t>научной деятельности</a:t>
            </a:r>
            <a:r>
              <a:rPr lang="ru-RU" sz="2800" b="1" dirty="0">
                <a:latin typeface="Times New Roman"/>
              </a:rPr>
              <a:t> немецких ученых-анатомов. </a:t>
            </a:r>
            <a:endParaRPr lang="ru-RU" sz="2800" b="1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961" y="498424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/>
                <a:ea typeface="Calibri"/>
              </a:rPr>
              <a:t>Результаты</a:t>
            </a:r>
            <a:r>
              <a:rPr lang="ru-RU" sz="2800" b="1" dirty="0">
                <a:latin typeface="Times New Roman"/>
                <a:ea typeface="Calibri"/>
              </a:rPr>
              <a:t> учебно-исследовательской </a:t>
            </a:r>
            <a:r>
              <a:rPr lang="ru-RU" sz="2800" b="1" dirty="0" smtClean="0">
                <a:latin typeface="Times New Roman"/>
                <a:ea typeface="Calibri"/>
              </a:rPr>
              <a:t>работы:</a:t>
            </a:r>
            <a:endParaRPr lang="ru-RU" sz="28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88105" y="5546503"/>
            <a:ext cx="399919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4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4291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Times New Roman"/>
              </a:rPr>
              <a:t>Заключение:</a:t>
            </a:r>
            <a:r>
              <a:rPr lang="ru-RU" sz="2800" b="1" dirty="0" smtClean="0">
                <a:latin typeface="Times New Roman"/>
                <a:ea typeface="Times New Roman"/>
              </a:rPr>
              <a:t>  в  </a:t>
            </a:r>
            <a:r>
              <a:rPr lang="ru-RU" sz="2800" b="1" dirty="0">
                <a:latin typeface="Times New Roman"/>
                <a:ea typeface="Times New Roman"/>
              </a:rPr>
              <a:t>процессе работы </a:t>
            </a:r>
            <a:r>
              <a:rPr lang="ru-RU" sz="2800" b="1" dirty="0" smtClean="0">
                <a:latin typeface="Times New Roman"/>
                <a:ea typeface="Times New Roman"/>
              </a:rPr>
              <a:t>была </a:t>
            </a:r>
            <a:r>
              <a:rPr lang="ru-RU" sz="2800" b="1" dirty="0">
                <a:latin typeface="Times New Roman"/>
                <a:ea typeface="Times New Roman"/>
              </a:rPr>
              <a:t>достигнута поставленная цель - </a:t>
            </a:r>
            <a:r>
              <a:rPr lang="ru-RU" sz="2800" b="1" dirty="0">
                <a:latin typeface="Times New Roman"/>
              </a:rPr>
              <a:t>исследовать и описать эпонимические термины в анатомии, образованные от имен немецких ученых; выявить информацию о </a:t>
            </a:r>
            <a:r>
              <a:rPr lang="ru-RU" sz="2800" b="1" dirty="0">
                <a:latin typeface="Times New Roman"/>
                <a:ea typeface="Times New Roman"/>
              </a:rPr>
              <a:t>научной деятельности</a:t>
            </a:r>
            <a:r>
              <a:rPr lang="ru-RU" sz="2800" b="1" dirty="0">
                <a:latin typeface="Times New Roman"/>
              </a:rPr>
              <a:t> немецких ученых-анатомов. </a:t>
            </a:r>
            <a:endParaRPr lang="ru-RU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73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1" y="1556792"/>
            <a:ext cx="2065459" cy="255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0882" y="145120"/>
            <a:ext cx="8617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Карл Альберт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Людвиг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Ашофф</a:t>
            </a:r>
            <a:r>
              <a:rPr lang="ru-RU" sz="2400" dirty="0">
                <a:latin typeface="Times New Roman"/>
                <a:ea typeface="Times New Roman"/>
              </a:rPr>
              <a:t>  </a:t>
            </a:r>
            <a:r>
              <a:rPr lang="ru-RU" sz="2400" dirty="0" smtClean="0">
                <a:latin typeface="Times New Roman"/>
                <a:ea typeface="Times New Roman"/>
              </a:rPr>
              <a:t>(</a:t>
            </a:r>
            <a:r>
              <a:rPr lang="ru-RU" sz="2400" dirty="0">
                <a:latin typeface="Times New Roman"/>
                <a:ea typeface="Calibri"/>
              </a:rPr>
              <a:t>10.01.1866 - 24.06.1942</a:t>
            </a:r>
            <a:r>
              <a:rPr lang="ru-RU" sz="2400" i="1" dirty="0">
                <a:latin typeface="Times New Roman"/>
                <a:ea typeface="Times New Roman"/>
              </a:rPr>
              <a:t>)</a:t>
            </a:r>
            <a:r>
              <a:rPr lang="ru-RU" sz="2400" dirty="0">
                <a:latin typeface="Times New Roman"/>
                <a:ea typeface="Times New Roman"/>
              </a:rPr>
              <a:t> — известный немецкий патологоанатом и основатель научной </a:t>
            </a:r>
            <a:r>
              <a:rPr lang="ru-RU" sz="2400" dirty="0" smtClean="0">
                <a:latin typeface="Times New Roman"/>
                <a:ea typeface="Times New Roman"/>
              </a:rPr>
              <a:t>школы.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3677" y="1482234"/>
            <a:ext cx="64807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  Людвиг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Ашофф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открыл (совместно с японским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исследователем С.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Таварой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предсердно-желудочковый (атриовентрикулярный) узел, который был назван в их честь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узел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Ашоффа-Тавары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  Открыл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 описал специфическую ревматическую гранулёму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(«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узелки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Ашоффа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  Исследовал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патогенез туберкулёза, обнаружил и описал патологически измененные участки легких, представляющие собой инкапсулированные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петрификаты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или очаги творожистого некроза, которые получили название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очаги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Ашоффа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-Пуля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 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   В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ходе морфологических исследований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желчекаменной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болезни открыл и описал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дивертикулёз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желчного пузыря, получивший эпоним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синусы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Ашоффа-Рокитанского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8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860" y="116632"/>
            <a:ext cx="8780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Фридрих</a:t>
            </a:r>
            <a:r>
              <a:rPr lang="ru-RU" sz="2400" u="sng" dirty="0">
                <a:solidFill>
                  <a:srgbClr val="FFFF00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Арнольд </a:t>
            </a:r>
            <a:r>
              <a:rPr lang="ru-RU" sz="2400" dirty="0">
                <a:latin typeface="Times New Roman"/>
                <a:ea typeface="Times New Roman"/>
              </a:rPr>
              <a:t>(20.08.1803 – 4.05.1890) — немецкий анатом. 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1336" y="692696"/>
            <a:ext cx="63367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just">
              <a:tabLst>
                <a:tab pos="18034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 его именем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связано:  </a:t>
            </a:r>
          </a:p>
          <a:p>
            <a:pPr marL="9525" algn="just">
              <a:tabLst>
                <a:tab pos="180340" algn="l"/>
              </a:tabLst>
            </a:pPr>
            <a:r>
              <a:rPr lang="ru-RU" sz="2000" b="1" i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артерия </a:t>
            </a:r>
            <a:r>
              <a:rPr lang="ru-RU" sz="2000" b="1" i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Арнольда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 -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артерия, идущая от внутренней грудной артерии и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кровоснабжающая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диафрагму, мышцы 5–6 нижних межрёберных промежутков и поперечную мышцу живота;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marL="9525" algn="just">
              <a:tabLst>
                <a:tab pos="180340" algn="l"/>
              </a:tabLst>
            </a:pPr>
            <a:r>
              <a:rPr lang="ru-RU" sz="2000" b="1" i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безымянный </a:t>
            </a:r>
            <a:r>
              <a:rPr lang="ru-RU" sz="2000" b="1" i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каналец Арнольда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(каменистое отверстие) - место прохождения малого каменистого нерва;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marL="9525" algn="just">
              <a:tabLst>
                <a:tab pos="180340" algn="l"/>
              </a:tabLst>
            </a:pPr>
            <a:r>
              <a:rPr lang="ru-RU" sz="2000" b="1" i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вещество </a:t>
            </a:r>
            <a:r>
              <a:rPr lang="ru-RU" sz="2000" b="1" i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Арнольда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(белое сетчатое вещество) — тонкий слой белого мозгового вещества, покрывающий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парагиппокампальную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извилину; </a:t>
            </a:r>
            <a:r>
              <a:rPr lang="ru-RU" sz="2000" b="1" i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возвратные нервы Арнольда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(возвратные ветви тройничного нерва) — оболочечная ветвь глазного нерва, менингеальная ветвь верхнечелюстного нерва и менингеальная ветвь нижнечелюстного нерва;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marL="9525" algn="just">
              <a:tabLst>
                <a:tab pos="180340" algn="l"/>
              </a:tabLst>
            </a:pPr>
            <a:r>
              <a:rPr lang="ru-RU" sz="2000" b="1" i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волокна </a:t>
            </a:r>
            <a:r>
              <a:rPr lang="ru-RU" sz="2000" b="1" i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Арнольда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(ассоциационные волокна) — нервные волокна, соединяющие две рядом лежащие извилины.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0" y="904598"/>
            <a:ext cx="2065458" cy="2664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7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653" y="116631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Николай</a:t>
            </a:r>
            <a:r>
              <a:rPr lang="ru-RU" sz="2000" b="1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Рюдингер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</a:rPr>
              <a:t> (25.03.1832 - 9.03.1896) - немецкий анатом, профессор анатомии. </a:t>
            </a:r>
            <a:endParaRPr lang="ru-RU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3" y="947715"/>
            <a:ext cx="63367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Полукружные протоки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Рюдингера</a:t>
            </a:r>
            <a:r>
              <a:rPr lang="ru-RU" sz="2000" b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 — перепончатые каналы, залегающие в полости костных полукружных каналов внутреннего уха. </a:t>
            </a:r>
          </a:p>
          <a:p>
            <a:pPr lvl="0" algn="just"/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Связка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Рюдингера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ru-RU" sz="2000" b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совокупность соединительнотканных тяжей, фиксирующих полукружные протоки перепончатого лабиринта в костных полукружных каналах. </a:t>
            </a:r>
          </a:p>
          <a:p>
            <a:pPr lvl="0" algn="just"/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Треугольник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Рюдингера</a:t>
            </a:r>
            <a:r>
              <a:rPr lang="ru-RU" sz="2000" b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(обонятельный треугольник) - часть обонятельного 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мозга</a:t>
            </a:r>
            <a:endParaRPr lang="ru-RU" sz="20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4" y="3810037"/>
            <a:ext cx="2272461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905053" y="414908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Фридрих </a:t>
            </a:r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Шлемм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11.12.1795 – 27.05.1858)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немецкий анатом.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5618" y="5517232"/>
            <a:ext cx="6181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Его именем назвали венозный синус склеры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(«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Шлеммов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 канал»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)</a:t>
            </a:r>
            <a:r>
              <a:rPr lang="ru-RU" sz="2000" b="1" dirty="0" smtClean="0">
                <a:latin typeface="Times New Roman"/>
                <a:ea typeface="Times New Roman"/>
              </a:rPr>
              <a:t>. </a:t>
            </a:r>
            <a:endParaRPr lang="ru-RU" sz="2000" b="1" dirty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5" y="404664"/>
            <a:ext cx="2389021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6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155607"/>
            <a:ext cx="5863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Генрих Август </a:t>
            </a:r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Вризберг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(20.06.1739 – 29.03.1808) -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немецкий анатом,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профессор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анатомии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 Гёттингене.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4" t="6192" r="7234" b="24786"/>
          <a:stretch/>
        </p:blipFill>
        <p:spPr bwMode="auto">
          <a:xfrm>
            <a:off x="274943" y="404664"/>
            <a:ext cx="214204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1355936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Известен своими исследованиями симпатической нервной системы. Им описаны и носили его имя </a:t>
            </a:r>
            <a:r>
              <a:rPr lang="ru-RU" sz="2000" b="1" u="sng" dirty="0">
                <a:latin typeface="Times New Roman" pitchFamily="18" charset="0"/>
                <a:ea typeface="Calibri"/>
                <a:cs typeface="Times New Roman" pitchFamily="18" charset="0"/>
              </a:rPr>
              <a:t>сердечный </a:t>
            </a:r>
            <a:r>
              <a:rPr lang="ru-RU" sz="2000" b="1" u="sng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000" b="1" u="sng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вризбергов</a:t>
            </a:r>
            <a:r>
              <a:rPr lang="ru-RU" sz="2000" b="1" u="sng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узел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, промежуточный нерв, клиновидный хрящ и клиновидный бугорок гортани.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4" y="3668257"/>
            <a:ext cx="210703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843808" y="335699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Иоганн Фридрих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Блюменбах</a:t>
            </a:r>
            <a:r>
              <a:rPr lang="ru-RU" sz="2400" b="1" dirty="0">
                <a:latin typeface="Times New Roman"/>
                <a:ea typeface="Calibri"/>
              </a:rPr>
              <a:t> (11.05.1752 - 22.01.1840) — известный немецкий анатом</a:t>
            </a:r>
            <a:r>
              <a:rPr lang="ru-RU" sz="2400" b="1" dirty="0" smtClean="0">
                <a:latin typeface="Times New Roman"/>
                <a:ea typeface="Calibri"/>
              </a:rPr>
              <a:t>, основоположник антропологии.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4773345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/>
                <a:ea typeface="Calibri"/>
              </a:rPr>
              <a:t>Он </a:t>
            </a:r>
            <a:r>
              <a:rPr lang="ru-RU" sz="2000" b="1" dirty="0">
                <a:latin typeface="Times New Roman"/>
                <a:ea typeface="Calibri"/>
              </a:rPr>
              <a:t>описал пять видов современных рас человека и высказал мысль о их едином происхождении. Много занимался изучением черепа: в анатомии его именем назвали скат затылочной кости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(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блюменбахов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 скат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)</a:t>
            </a:r>
            <a:r>
              <a:rPr lang="ru-RU" sz="2000" b="1" dirty="0">
                <a:latin typeface="Times New Roman"/>
                <a:ea typeface="Calibri"/>
              </a:rPr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7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155607"/>
            <a:ext cx="5863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Карл Август</a:t>
            </a:r>
            <a:r>
              <a:rPr lang="ru-RU" sz="2400" u="sng" dirty="0">
                <a:solidFill>
                  <a:srgbClr val="FFFF00"/>
                </a:solidFill>
                <a:latin typeface="Times New Roman"/>
                <a:ea typeface="Times New Roman"/>
              </a:rPr>
              <a:t> 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Буров</a:t>
            </a:r>
            <a:r>
              <a:rPr lang="ru-RU" sz="2400" b="1" u="sng" dirty="0" smtClean="0">
                <a:latin typeface="Times New Roman"/>
                <a:ea typeface="Times New Roman"/>
              </a:rPr>
              <a:t> (10.11.1809 - 15.04.1874) 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- немецкий хирург</a:t>
            </a:r>
            <a:endParaRPr lang="ru-RU" sz="24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060205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/>
                <a:ea typeface="Times New Roman"/>
              </a:rPr>
              <a:t>Карл Буров изучал описательную и топографическую анатомию кровеносных сосудов. В 1835 году Буров опубликовал работу о кровоснабжении почек и оттоке крови от них. Его именем названа одна из наиболее крупных околопупочных вен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(«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вена Бурова»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)</a:t>
            </a:r>
            <a:r>
              <a:rPr lang="ru-RU" sz="2000" b="1" dirty="0" smtClean="0">
                <a:latin typeface="Times New Roman"/>
                <a:ea typeface="Times New Roman"/>
              </a:rPr>
              <a:t>. 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4207132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/>
                <a:ea typeface="Calibri"/>
              </a:rPr>
              <a:t>Был одним из основоположников нейронной теории: предложил термин «нейрон». Ввёл понятие хромосома для описания </a:t>
            </a:r>
            <a:r>
              <a:rPr lang="ru-RU" sz="2000" b="1" dirty="0" smtClean="0">
                <a:latin typeface="Times New Roman"/>
                <a:ea typeface="Calibri"/>
              </a:rPr>
              <a:t>структуры клеточного ядра. По </a:t>
            </a:r>
            <a:r>
              <a:rPr lang="ru-RU" sz="2000" b="1" dirty="0">
                <a:latin typeface="Times New Roman"/>
                <a:ea typeface="Calibri"/>
              </a:rPr>
              <a:t>имени </a:t>
            </a:r>
            <a:r>
              <a:rPr lang="ru-RU" sz="2000" b="1" dirty="0">
                <a:latin typeface="Times New Roman"/>
                <a:ea typeface="Calibri"/>
              </a:rPr>
              <a:t>Вальдейера</a:t>
            </a:r>
            <a:r>
              <a:rPr lang="ru-RU" sz="2000" b="1" dirty="0">
                <a:latin typeface="Times New Roman"/>
                <a:ea typeface="Calibri"/>
              </a:rPr>
              <a:t> назвали глоточное кольцо </a:t>
            </a:r>
            <a:r>
              <a:rPr lang="ru-RU" sz="2000" b="1" dirty="0">
                <a:latin typeface="Times New Roman"/>
                <a:ea typeface="Calibri"/>
              </a:rPr>
              <a:t>лимфо</a:t>
            </a:r>
            <a:r>
              <a:rPr lang="ru-RU" sz="2000" b="1" dirty="0">
                <a:latin typeface="Times New Roman"/>
                <a:ea typeface="Calibri"/>
              </a:rPr>
              <a:t>-эпителиальных образований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(«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Вальдейера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 кольцо»)</a:t>
            </a:r>
            <a:r>
              <a:rPr lang="ru-RU" sz="2000" b="1" u="sng" dirty="0" smtClean="0">
                <a:latin typeface="Times New Roman"/>
                <a:ea typeface="Calibri"/>
              </a:rPr>
              <a:t>, </a:t>
            </a:r>
            <a:r>
              <a:rPr lang="ru-RU" sz="2000" b="1" u="sng" dirty="0">
                <a:latin typeface="Times New Roman"/>
                <a:ea typeface="Calibri"/>
              </a:rPr>
              <a:t>поверхностное паховое кольцо, мочеполовой треугольник</a:t>
            </a:r>
            <a:r>
              <a:rPr lang="ru-RU" sz="2000" b="1" dirty="0">
                <a:latin typeface="Times New Roman"/>
                <a:ea typeface="Calibri"/>
              </a:rPr>
              <a:t> и другое.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2" r="15022" b="16420"/>
          <a:stretch/>
        </p:blipFill>
        <p:spPr bwMode="auto">
          <a:xfrm>
            <a:off x="251088" y="200166"/>
            <a:ext cx="2146563" cy="2786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 bwMode="auto">
          <a:xfrm>
            <a:off x="255249" y="3717032"/>
            <a:ext cx="2146563" cy="2650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3404899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Вильгельм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Вальдейер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-Гарц</a:t>
            </a:r>
            <a:r>
              <a:rPr lang="ru-RU" sz="2400" b="1" dirty="0">
                <a:latin typeface="Times New Roman"/>
                <a:ea typeface="Calibri"/>
              </a:rPr>
              <a:t> </a:t>
            </a:r>
            <a:r>
              <a:rPr lang="ru-RU" sz="2400" b="1" dirty="0" smtClean="0">
                <a:latin typeface="Times New Roman"/>
                <a:ea typeface="Calibri"/>
              </a:rPr>
              <a:t>(06.10.1836</a:t>
            </a:r>
            <a:r>
              <a:rPr lang="ru-RU" sz="2400" b="1" dirty="0">
                <a:latin typeface="Times New Roman"/>
                <a:ea typeface="Calibri"/>
              </a:rPr>
              <a:t> </a:t>
            </a:r>
            <a:r>
              <a:rPr lang="ru-RU" sz="2400" b="1" dirty="0" smtClean="0">
                <a:latin typeface="Times New Roman"/>
                <a:ea typeface="Calibri"/>
              </a:rPr>
              <a:t>- </a:t>
            </a:r>
            <a:r>
              <a:rPr lang="ru-RU" sz="2400" b="1" dirty="0">
                <a:latin typeface="Times New Roman"/>
                <a:ea typeface="Calibri"/>
              </a:rPr>
              <a:t>23.01.1921) — </a:t>
            </a:r>
            <a:r>
              <a:rPr lang="ru-RU" sz="2400" dirty="0">
                <a:latin typeface="Times New Roman"/>
                <a:ea typeface="Calibri"/>
              </a:rPr>
              <a:t>немецкий анатом и гистолог.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14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155607"/>
            <a:ext cx="5863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Иоганн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Лауренций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Гассер</a:t>
            </a:r>
            <a:r>
              <a:rPr lang="ru-RU" sz="2400" u="sng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(1727 – 1779) – немецкий врач и анатом.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endParaRPr lang="ru-RU" sz="24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060205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/>
                <a:ea typeface="Calibri"/>
              </a:rPr>
              <a:t>Его именем назван тройничный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(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гассеров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) узел</a:t>
            </a:r>
            <a:r>
              <a:rPr lang="ru-RU" sz="2000" b="1" dirty="0">
                <a:latin typeface="Times New Roman"/>
                <a:ea typeface="Calibri"/>
              </a:rPr>
              <a:t> - чувствительный ганглий тройничного нерва, лежащий в одноименной полости твердой мозговой оболочки на передней поверхности пирамиды височной кости.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4394295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Его учебник по анатомии был переведен на русский язык М.И. Шеиным. Именем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Гейстера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названа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клапан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Гейстера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, формируемый из спиральных складок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желчного пузыря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Лоренц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Гейстер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также обладал не менее чем 470 хирургическими инструментами, большинство из которых были сделаны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из серебра. 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3061169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Лоренц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Гейстер</a:t>
            </a:r>
            <a:r>
              <a:rPr lang="ru-RU" sz="2400" dirty="0">
                <a:latin typeface="Times New Roman"/>
                <a:ea typeface="Calibri"/>
              </a:rPr>
              <a:t> (</a:t>
            </a:r>
            <a:r>
              <a:rPr lang="ru-RU" sz="2400" dirty="0" smtClean="0">
                <a:latin typeface="Times New Roman"/>
                <a:ea typeface="Calibri"/>
              </a:rPr>
              <a:t>19.09. 1683 – 18.04.1758)  </a:t>
            </a:r>
            <a:r>
              <a:rPr lang="ru-RU" sz="2400" dirty="0">
                <a:latin typeface="Times New Roman"/>
                <a:ea typeface="Calibri"/>
              </a:rPr>
              <a:t>- военный врач, </a:t>
            </a:r>
            <a:r>
              <a:rPr lang="ru-RU" sz="2400" dirty="0" smtClean="0">
                <a:latin typeface="Times New Roman"/>
                <a:ea typeface="Calibri"/>
              </a:rPr>
              <a:t>профессор </a:t>
            </a:r>
            <a:r>
              <a:rPr lang="ru-RU" sz="2400" dirty="0">
                <a:latin typeface="Times New Roman"/>
                <a:ea typeface="Calibri"/>
              </a:rPr>
              <a:t>анатомии и ботаники, основатель немецкой хирургии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3" r="16923" b="7143"/>
          <a:stretch/>
        </p:blipFill>
        <p:spPr bwMode="auto">
          <a:xfrm>
            <a:off x="251089" y="155607"/>
            <a:ext cx="2146562" cy="2904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8" y="3501008"/>
            <a:ext cx="2232679" cy="299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73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6000">
              <a:srgbClr val="80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155607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Фридрих Густав Якоб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Генле</a:t>
            </a:r>
            <a:r>
              <a:rPr lang="ru-RU" sz="2400" dirty="0">
                <a:latin typeface="Times New Roman"/>
                <a:ea typeface="Calibri"/>
              </a:rPr>
              <a:t> (9.07.1809 – 13.05.1885) – немецкий патологоанатом. </a:t>
            </a:r>
            <a:endParaRPr lang="ru-RU" sz="24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060205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/>
                <a:ea typeface="Times New Roman"/>
              </a:rPr>
              <a:t>Широко известны труды </a:t>
            </a:r>
            <a:r>
              <a:rPr lang="ru-RU" sz="2000" b="1" dirty="0">
                <a:latin typeface="Times New Roman"/>
                <a:ea typeface="Times New Roman"/>
              </a:rPr>
              <a:t>Генле</a:t>
            </a:r>
            <a:r>
              <a:rPr lang="ru-RU" sz="2000" b="1" dirty="0">
                <a:latin typeface="Times New Roman"/>
                <a:ea typeface="Times New Roman"/>
              </a:rPr>
              <a:t> «Систематическая анатомия» и «Основы анатомии человека». Им введён ряд анатомических терминов, носивших его имя (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влагалище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Генле</a:t>
            </a:r>
            <a:r>
              <a:rPr lang="ru-RU" sz="2000" b="1" dirty="0" smtClean="0">
                <a:latin typeface="Times New Roman"/>
                <a:ea typeface="Times New Roman"/>
              </a:rPr>
              <a:t>,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железа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Генле</a:t>
            </a:r>
            <a:r>
              <a:rPr lang="ru-RU" sz="2000" b="1" dirty="0" smtClean="0">
                <a:latin typeface="Times New Roman"/>
                <a:ea typeface="Times New Roman"/>
              </a:rPr>
              <a:t>,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слой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Генле</a:t>
            </a:r>
            <a:r>
              <a:rPr lang="ru-RU" sz="2000" b="1" dirty="0" smtClean="0">
                <a:latin typeface="Times New Roman"/>
                <a:ea typeface="Times New Roman"/>
              </a:rPr>
              <a:t>,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петля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Times New Roman"/>
              </a:rPr>
              <a:t>Генле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и др.). 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52831" y="4797152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/>
                <a:ea typeface="Calibri"/>
              </a:rPr>
              <a:t>Известен тем, что в </a:t>
            </a:r>
            <a:r>
              <a:rPr lang="ru-RU" sz="2000" b="1" dirty="0" smtClean="0">
                <a:latin typeface="Times New Roman"/>
                <a:ea typeface="Calibri"/>
              </a:rPr>
              <a:t>марте 1642</a:t>
            </a:r>
            <a:r>
              <a:rPr lang="ru-RU" sz="2000" b="1" dirty="0">
                <a:latin typeface="Times New Roman"/>
                <a:ea typeface="Calibri"/>
              </a:rPr>
              <a:t> года опубликовал описание открытого им выводного </a:t>
            </a:r>
            <a:r>
              <a:rPr lang="ru-RU" sz="2000" b="1" dirty="0" smtClean="0">
                <a:latin typeface="Times New Roman"/>
                <a:ea typeface="Calibri"/>
              </a:rPr>
              <a:t>протока поджелудочной железы, </a:t>
            </a:r>
            <a:r>
              <a:rPr lang="ru-RU" sz="2000" b="1" dirty="0">
                <a:latin typeface="Times New Roman"/>
                <a:ea typeface="Calibri"/>
              </a:rPr>
              <a:t>получившего название  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«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вирзунгов</a:t>
            </a:r>
            <a:r>
              <a:rPr lang="ru-RU" sz="2000" b="1" u="sng" dirty="0">
                <a:solidFill>
                  <a:srgbClr val="FFFF00"/>
                </a:solidFill>
                <a:latin typeface="Times New Roman"/>
                <a:ea typeface="Calibri"/>
              </a:rPr>
              <a:t> протоком»</a:t>
            </a:r>
            <a:r>
              <a:rPr lang="ru-RU" sz="2000" b="1" dirty="0">
                <a:latin typeface="Times New Roman"/>
                <a:ea typeface="Calibri"/>
              </a:rPr>
              <a:t>. 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2831" y="371634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Иоганн Георг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Calibri"/>
              </a:rPr>
              <a:t>Вирзунг</a:t>
            </a:r>
            <a:r>
              <a:rPr lang="ru-RU" sz="2400" dirty="0">
                <a:latin typeface="Times New Roman"/>
                <a:ea typeface="Calibri"/>
              </a:rPr>
              <a:t> </a:t>
            </a:r>
            <a:r>
              <a:rPr lang="ru-RU" sz="2400" dirty="0" smtClean="0">
                <a:latin typeface="Times New Roman"/>
                <a:ea typeface="Calibri"/>
              </a:rPr>
              <a:t>(03.07.1589 -1643) 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</a:rPr>
              <a:t>– 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немецкий </a:t>
            </a:r>
            <a:r>
              <a:rPr lang="ru-RU" sz="2400" dirty="0" smtClean="0">
                <a:latin typeface="Times New Roman"/>
                <a:ea typeface="Calibri"/>
              </a:rPr>
              <a:t> анатом и ботаник.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C:\Users\авр\Desktop\img2973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54" b="6728"/>
          <a:stretch/>
        </p:blipFill>
        <p:spPr bwMode="auto">
          <a:xfrm>
            <a:off x="226115" y="170206"/>
            <a:ext cx="2171536" cy="3071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r="12139"/>
          <a:stretch/>
        </p:blipFill>
        <p:spPr bwMode="auto">
          <a:xfrm>
            <a:off x="226115" y="3501008"/>
            <a:ext cx="2171536" cy="2924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3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327</TotalTime>
  <Words>963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1_Бумажная</vt:lpstr>
      <vt:lpstr>Базовая</vt:lpstr>
      <vt:lpstr>«Эпонимические термины в анатомии, образованные от имен немецких ученых»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«Эпонимические термины в анатомии, образованные от имен немецких ученых»</dc:title>
  <dc:creator>1</dc:creator>
  <cp:lastModifiedBy>1</cp:lastModifiedBy>
  <cp:revision>26</cp:revision>
  <dcterms:created xsi:type="dcterms:W3CDTF">2018-02-25T07:11:13Z</dcterms:created>
  <dcterms:modified xsi:type="dcterms:W3CDTF">2018-02-25T12:49:16Z</dcterms:modified>
</cp:coreProperties>
</file>