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E08"/>
    <a:srgbClr val="B92D14"/>
    <a:srgbClr val="35759D"/>
    <a:srgbClr val="35B19D"/>
    <a:srgbClr val="000000"/>
    <a:srgbClr val="FFFF00"/>
    <a:srgbClr val="491403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36" autoAdjust="0"/>
    <p:restoredTop sz="93250" autoAdjust="0"/>
  </p:normalViewPr>
  <p:slideViewPr>
    <p:cSldViewPr>
      <p:cViewPr varScale="1">
        <p:scale>
          <a:sx n="105" d="100"/>
          <a:sy n="105" d="100"/>
        </p:scale>
        <p:origin x="13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EF2888-818B-4F62-BE22-BF522636BD2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91986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E8727-D95B-4782-8AD1-58C2EA43183F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131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98F23-4A66-4F80-A317-C53A3DCD7A84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6485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986FE0-103B-4832-8A8D-39164ECCB5DA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5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ТЭ - </a:t>
            </a:r>
            <a:r>
              <a:rPr lang="ru-RU" dirty="0" err="1" smtClean="0"/>
              <a:t>терминоэлемент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F2888-818B-4F62-BE22-BF522636BD2C}" type="slidenum">
              <a:rPr lang="en-US" altLang="ru-RU" smtClean="0"/>
              <a:pPr/>
              <a:t>11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1609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181600"/>
            <a:ext cx="75438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791200"/>
            <a:ext cx="75438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20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381000"/>
            <a:ext cx="196215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573405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99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2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1045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133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3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76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48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3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0204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1072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33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36075" y="2492896"/>
            <a:ext cx="7543800" cy="632842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rgbClr val="040E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конструирования клинических терминов</a:t>
            </a:r>
            <a:endParaRPr lang="ru-RU" altLang="ru-RU" b="1" dirty="0">
              <a:solidFill>
                <a:srgbClr val="040E0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59632" y="188640"/>
            <a:ext cx="7543800" cy="685800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Государственное автономное профессиональное образовательное учреждение  Саратовской области «</a:t>
            </a:r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Балаковский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едицинский колледж»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4723749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40E08"/>
                </a:solidFill>
              </a:rPr>
              <a:t>Руководитель:				Автор</a:t>
            </a:r>
            <a:r>
              <a:rPr lang="ru-RU" sz="1400" b="1" dirty="0">
                <a:solidFill>
                  <a:srgbClr val="040E08"/>
                </a:solidFill>
              </a:rPr>
              <a:t>:</a:t>
            </a:r>
          </a:p>
          <a:p>
            <a:r>
              <a:rPr lang="ru-RU" sz="1400" b="1" dirty="0" smtClean="0">
                <a:solidFill>
                  <a:srgbClr val="040E08"/>
                </a:solidFill>
              </a:rPr>
              <a:t>Смирнова Маргарита Юрьевна 		Телятникова Юлия </a:t>
            </a:r>
            <a:r>
              <a:rPr lang="ru-RU" sz="1400" b="1" dirty="0">
                <a:solidFill>
                  <a:srgbClr val="040E08"/>
                </a:solidFill>
              </a:rPr>
              <a:t>Сергеевна</a:t>
            </a:r>
          </a:p>
          <a:p>
            <a:r>
              <a:rPr lang="ru-RU" sz="1400" b="1" dirty="0">
                <a:solidFill>
                  <a:srgbClr val="040E08"/>
                </a:solidFill>
              </a:rPr>
              <a:t>Преподаватель </a:t>
            </a:r>
            <a:r>
              <a:rPr lang="ru-RU" sz="1400" b="1" dirty="0" smtClean="0">
                <a:solidFill>
                  <a:srgbClr val="040E08"/>
                </a:solidFill>
              </a:rPr>
              <a:t>учебной дисциплины		Обучающаяся группы 621</a:t>
            </a:r>
            <a:br>
              <a:rPr lang="ru-RU" sz="1400" b="1" dirty="0" smtClean="0">
                <a:solidFill>
                  <a:srgbClr val="040E08"/>
                </a:solidFill>
              </a:rPr>
            </a:br>
            <a:r>
              <a:rPr lang="ru-RU" sz="1400" b="1" dirty="0" smtClean="0">
                <a:solidFill>
                  <a:srgbClr val="040E08"/>
                </a:solidFill>
              </a:rPr>
              <a:t>«Основы латинского языка</a:t>
            </a:r>
          </a:p>
          <a:p>
            <a:r>
              <a:rPr lang="ru-RU" sz="1400" b="1" dirty="0" smtClean="0">
                <a:solidFill>
                  <a:srgbClr val="040E08"/>
                </a:solidFill>
              </a:rPr>
              <a:t>с медицинской терминологией»</a:t>
            </a:r>
            <a:r>
              <a:rPr lang="ru-RU" sz="1400" b="1" dirty="0">
                <a:solidFill>
                  <a:srgbClr val="040E08"/>
                </a:solidFill>
              </a:rPr>
              <a:t>	</a:t>
            </a:r>
            <a:r>
              <a:rPr lang="ru-RU" sz="1400" b="1" dirty="0" smtClean="0">
                <a:solidFill>
                  <a:srgbClr val="040E08"/>
                </a:solidFill>
              </a:rPr>
              <a:t/>
            </a:r>
            <a:br>
              <a:rPr lang="ru-RU" sz="1400" b="1" dirty="0" smtClean="0">
                <a:solidFill>
                  <a:srgbClr val="040E08"/>
                </a:solidFill>
              </a:rPr>
            </a:br>
            <a:r>
              <a:rPr lang="ru-RU" sz="1400" b="1" dirty="0" smtClean="0">
                <a:solidFill>
                  <a:srgbClr val="040E08"/>
                </a:solidFill>
              </a:rPr>
              <a:t>ГАПОУ СО «БМК»</a:t>
            </a:r>
            <a:r>
              <a:rPr lang="ru-RU" sz="1400" b="1" dirty="0">
                <a:solidFill>
                  <a:srgbClr val="040E08"/>
                </a:solidFill>
              </a:rPr>
              <a:t>	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06598" y="3573016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40E08"/>
                </a:solidFill>
              </a:rPr>
              <a:t>Специальность 34.02.01 Сестринское дело</a:t>
            </a:r>
            <a:endParaRPr lang="ru-RU" sz="1600" dirty="0">
              <a:solidFill>
                <a:srgbClr val="040E08"/>
              </a:solidFill>
            </a:endParaRPr>
          </a:p>
          <a:p>
            <a:r>
              <a:rPr lang="ru-RU" sz="1600" b="1" dirty="0">
                <a:solidFill>
                  <a:srgbClr val="040E08"/>
                </a:solidFill>
              </a:rPr>
              <a:t>Учебная дисциплина </a:t>
            </a:r>
            <a:r>
              <a:rPr lang="ru-RU" sz="1600" b="1" dirty="0" smtClean="0">
                <a:solidFill>
                  <a:srgbClr val="040E08"/>
                </a:solidFill>
              </a:rPr>
              <a:t>«Основы латинского языка с медицинской терминологией»</a:t>
            </a:r>
            <a:endParaRPr lang="ru-RU" sz="1600" dirty="0">
              <a:solidFill>
                <a:srgbClr val="040E0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7848872" cy="715963"/>
          </a:xfrm>
        </p:spPr>
        <p:txBody>
          <a:bodyPr/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Частотные латинские и греческие приставки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084865"/>
              </p:ext>
            </p:extLst>
          </p:nvPr>
        </p:nvGraphicFramePr>
        <p:xfrm>
          <a:off x="683568" y="1556792"/>
          <a:ext cx="6912768" cy="48434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{17292A2E-F333-43FB-9621-5CBBE7FDCDCB}</a:tableStyleId>
              </a:tblPr>
              <a:tblGrid>
                <a:gridCol w="2796075"/>
                <a:gridCol w="4116693"/>
              </a:tblGrid>
              <a:tr h="193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Приставки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151" marR="5415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Значения</a:t>
                      </a:r>
                      <a:endParaRPr lang="ru-RU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151" marR="54151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97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ad- , </a:t>
                      </a:r>
                      <a:r>
                        <a:rPr lang="en-US" sz="1100" dirty="0" err="1">
                          <a:effectLst/>
                        </a:rPr>
                        <a:t>af</a:t>
                      </a:r>
                      <a:r>
                        <a:rPr lang="en-US" sz="11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ab-, </a:t>
                      </a:r>
                      <a:r>
                        <a:rPr lang="en-US" sz="1100" dirty="0" err="1">
                          <a:effectLst/>
                        </a:rPr>
                        <a:t>apo</a:t>
                      </a:r>
                      <a:r>
                        <a:rPr lang="en-US" sz="1100" dirty="0">
                          <a:effectLst/>
                        </a:rPr>
                        <a:t>-, </a:t>
                      </a:r>
                      <a:r>
                        <a:rPr lang="en-US" sz="1100" dirty="0" err="1">
                          <a:effectLst/>
                        </a:rPr>
                        <a:t>ef</a:t>
                      </a:r>
                      <a:r>
                        <a:rPr lang="en-US" sz="11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intra -, endo -, </a:t>
                      </a:r>
                      <a:r>
                        <a:rPr lang="en-US" sz="1100" dirty="0" err="1">
                          <a:effectLst/>
                        </a:rPr>
                        <a:t>ento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extra -, </a:t>
                      </a:r>
                      <a:r>
                        <a:rPr lang="en-US" sz="1100" dirty="0" err="1">
                          <a:effectLst/>
                        </a:rPr>
                        <a:t>ecto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exo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infra -, hypo -, sub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supra -, super -, hyper-,epi- 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ante -, </a:t>
                      </a:r>
                      <a:r>
                        <a:rPr lang="en-US" sz="1100" dirty="0" err="1">
                          <a:effectLst/>
                        </a:rPr>
                        <a:t>prae</a:t>
                      </a:r>
                      <a:r>
                        <a:rPr lang="en-US" sz="1100" dirty="0">
                          <a:effectLst/>
                        </a:rPr>
                        <a:t> -, pro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post -, meta -, retro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inter -, </a:t>
                      </a:r>
                      <a:r>
                        <a:rPr lang="en-US" sz="1100" dirty="0" err="1">
                          <a:effectLst/>
                        </a:rPr>
                        <a:t>meso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dia</a:t>
                      </a:r>
                      <a:r>
                        <a:rPr lang="en-US" sz="1100" dirty="0">
                          <a:effectLst/>
                        </a:rPr>
                        <a:t> -, di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circum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peri</a:t>
                      </a:r>
                      <a:r>
                        <a:rPr lang="en-US" sz="1100" dirty="0">
                          <a:effectLst/>
                        </a:rPr>
                        <a:t> -, para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trans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dia</a:t>
                      </a:r>
                      <a:r>
                        <a:rPr lang="en-US" sz="1100" dirty="0">
                          <a:effectLst/>
                        </a:rPr>
                        <a:t> -, per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 -, com -, </a:t>
                      </a:r>
                      <a:r>
                        <a:rPr lang="en-US" sz="1100" dirty="0" err="1">
                          <a:effectLst/>
                        </a:rPr>
                        <a:t>syn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sym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contra -, anti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ana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cata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 -, </a:t>
                      </a:r>
                      <a:r>
                        <a:rPr lang="en-US" sz="1100" dirty="0" err="1">
                          <a:effectLst/>
                        </a:rPr>
                        <a:t>im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en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em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 -, ex -, </a:t>
                      </a:r>
                      <a:r>
                        <a:rPr lang="en-US" sz="1100" dirty="0" err="1">
                          <a:effectLst/>
                        </a:rPr>
                        <a:t>ec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 -, an -, in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dys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eu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dis -, </a:t>
                      </a:r>
                      <a:r>
                        <a:rPr lang="en-US" sz="1100" dirty="0" err="1">
                          <a:effectLst/>
                        </a:rPr>
                        <a:t>dif</a:t>
                      </a:r>
                      <a:r>
                        <a:rPr lang="en-US" sz="1100" dirty="0">
                          <a:effectLst/>
                        </a:rPr>
                        <a:t> -, </a:t>
                      </a:r>
                      <a:r>
                        <a:rPr lang="en-US" sz="1100" dirty="0" err="1">
                          <a:effectLst/>
                        </a:rPr>
                        <a:t>dia</a:t>
                      </a:r>
                      <a:r>
                        <a:rPr lang="en-US" sz="1100" dirty="0">
                          <a:effectLst/>
                        </a:rPr>
                        <a:t> -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 -, des -, se -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151" marR="541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приближение, присоединение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отдаление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внутри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снаружи, извне, вне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под, пониженный, ниже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над, сверху, верхне- 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впереди, перед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позади, после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середине, средний, между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вокруг, около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через, передвижение за пределы ч-л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сквозь / усиление значения действия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возобновление / противодействие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совместно, соединение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противоположное состояние, против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действие снизу вверх, возобновление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направление сверху вниз, усиление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чём-либо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из, извне, из чего-либо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отсутствие, отрицание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расстройство, затруднение</a:t>
                      </a:r>
                      <a:r>
                        <a:rPr lang="ru-RU" sz="1100" dirty="0" smtClean="0">
                          <a:effectLst/>
                        </a:rPr>
                        <a:t>, нарушение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нормальная функция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разделение</a:t>
                      </a:r>
                      <a:endParaRPr lang="ru-RU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удаление, устранение, отделение </a:t>
                      </a:r>
                      <a:endParaRPr lang="ru-RU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151" marR="541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57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клинических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терминоэлементов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i="1" dirty="0" smtClean="0"/>
              <a:t>     </a:t>
            </a:r>
            <a:r>
              <a:rPr lang="ru-RU" sz="2000" b="1" i="1" dirty="0" err="1" smtClean="0"/>
              <a:t>Терминоэлемент</a:t>
            </a:r>
            <a:r>
              <a:rPr lang="ru-RU" sz="2000" i="1" dirty="0" smtClean="0"/>
              <a:t> </a:t>
            </a:r>
            <a:r>
              <a:rPr lang="ru-RU" sz="2000" i="1" dirty="0"/>
              <a:t>– это часть термина, воспроизводимая в готовом виде при образовании новых терминов, и имеющая определенное значение. </a:t>
            </a:r>
            <a:r>
              <a:rPr lang="ru-RU" sz="2000" dirty="0"/>
              <a:t>Деление слова на </a:t>
            </a:r>
            <a:r>
              <a:rPr lang="ru-RU" sz="2000" dirty="0" err="1"/>
              <a:t>терминоэлементы</a:t>
            </a:r>
            <a:r>
              <a:rPr lang="ru-RU" sz="2000" dirty="0"/>
              <a:t> и морфемы не совпадает. </a:t>
            </a:r>
            <a:r>
              <a:rPr lang="ru-RU" sz="2000" i="1" dirty="0" err="1"/>
              <a:t>Терминоэлемент</a:t>
            </a:r>
            <a:r>
              <a:rPr lang="ru-RU" sz="2000" dirty="0"/>
              <a:t> может состоять из одной морфемы или целого блока морфем (</a:t>
            </a:r>
            <a:r>
              <a:rPr lang="ru-RU" sz="2000" dirty="0" err="1"/>
              <a:t>приставка+корень</a:t>
            </a:r>
            <a:r>
              <a:rPr lang="ru-RU" sz="2000" dirty="0"/>
              <a:t>, корень+ суффикс, </a:t>
            </a:r>
            <a:r>
              <a:rPr lang="ru-RU" sz="2000" dirty="0" err="1"/>
              <a:t>корень+окончание</a:t>
            </a:r>
            <a:r>
              <a:rPr lang="ru-RU" sz="2000" dirty="0"/>
              <a:t>): </a:t>
            </a:r>
            <a:r>
              <a:rPr lang="ru-RU" sz="2000" i="1" dirty="0"/>
              <a:t> </a:t>
            </a:r>
            <a:r>
              <a:rPr lang="en-US" sz="2000" dirty="0"/>
              <a:t>stenosis</a:t>
            </a:r>
            <a:r>
              <a:rPr lang="en-US" sz="2000" i="1" dirty="0"/>
              <a:t> </a:t>
            </a:r>
            <a:r>
              <a:rPr lang="ru-RU" sz="2000" dirty="0"/>
              <a:t>- сужение </a:t>
            </a:r>
            <a:r>
              <a:rPr lang="ru-RU" sz="2000" i="1" dirty="0"/>
              <a:t>(</a:t>
            </a:r>
            <a:r>
              <a:rPr lang="en-US" sz="2000" i="1" dirty="0" err="1"/>
              <a:t>sten</a:t>
            </a:r>
            <a:r>
              <a:rPr lang="ru-RU" sz="2000" i="1" dirty="0"/>
              <a:t>-</a:t>
            </a:r>
            <a:r>
              <a:rPr lang="ru-RU" sz="2000" dirty="0"/>
              <a:t> </a:t>
            </a:r>
            <a:r>
              <a:rPr lang="ru-RU" sz="2000" i="1" dirty="0"/>
              <a:t>узкий, </a:t>
            </a:r>
            <a:r>
              <a:rPr lang="en-US" sz="2000" i="1" dirty="0" err="1"/>
              <a:t>osis</a:t>
            </a:r>
            <a:r>
              <a:rPr lang="ru-RU" sz="2000" i="1" dirty="0"/>
              <a:t> – патологический процесс)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b="1" dirty="0" smtClean="0"/>
              <a:t>       </a:t>
            </a:r>
            <a:r>
              <a:rPr lang="ru-RU" sz="2000" b="1" u="sng" dirty="0" err="1" smtClean="0"/>
              <a:t>Терминоэлементы</a:t>
            </a:r>
            <a:r>
              <a:rPr lang="ru-RU" sz="2000" b="1" u="sng" dirty="0" smtClean="0"/>
              <a:t> </a:t>
            </a:r>
            <a:r>
              <a:rPr lang="ru-RU" sz="2000" b="1" u="sng" dirty="0"/>
              <a:t>бывают:</a:t>
            </a:r>
            <a:endParaRPr lang="ru-RU" sz="2000" dirty="0"/>
          </a:p>
          <a:p>
            <a:pPr lvl="0" algn="just"/>
            <a:r>
              <a:rPr lang="ru-RU" sz="2000" i="1" dirty="0"/>
              <a:t>свободные</a:t>
            </a:r>
            <a:r>
              <a:rPr lang="ru-RU" sz="2000" dirty="0"/>
              <a:t>, т.е. могут употребляться самостоятельно, без соединения с другими ТЭ: </a:t>
            </a:r>
            <a:r>
              <a:rPr lang="en-US" sz="2000" dirty="0" err="1"/>
              <a:t>therapia</a:t>
            </a:r>
            <a:r>
              <a:rPr lang="ru-RU" sz="2000" dirty="0"/>
              <a:t> (терапия, лечение), </a:t>
            </a:r>
            <a:r>
              <a:rPr lang="en-US" sz="2000" dirty="0"/>
              <a:t>sclerosis</a:t>
            </a:r>
            <a:r>
              <a:rPr lang="ru-RU" sz="2000" dirty="0"/>
              <a:t> (уплотнение, затвердевание, склероз),</a:t>
            </a:r>
          </a:p>
          <a:p>
            <a:pPr lvl="0" algn="just"/>
            <a:r>
              <a:rPr lang="ru-RU" sz="2000" i="1" dirty="0"/>
              <a:t>связанные</a:t>
            </a:r>
            <a:r>
              <a:rPr lang="ru-RU" sz="2000" dirty="0"/>
              <a:t>, т.е. употребляются только в сочетании с другими ТЭ: </a:t>
            </a:r>
            <a:r>
              <a:rPr lang="en-US" sz="2000" dirty="0"/>
              <a:t>my</a:t>
            </a:r>
            <a:r>
              <a:rPr lang="ru-RU" sz="2000" dirty="0"/>
              <a:t>-</a:t>
            </a:r>
            <a:r>
              <a:rPr lang="en-US" sz="2000" dirty="0" err="1"/>
              <a:t>algia</a:t>
            </a:r>
            <a:r>
              <a:rPr lang="ru-RU" sz="2000" dirty="0"/>
              <a:t> (мышечная боль), </a:t>
            </a:r>
            <a:r>
              <a:rPr lang="en-US" sz="2000" dirty="0"/>
              <a:t>gastro</a:t>
            </a:r>
            <a:r>
              <a:rPr lang="ru-RU" sz="2000" dirty="0"/>
              <a:t>-</a:t>
            </a:r>
            <a:r>
              <a:rPr lang="en-US" sz="2000" dirty="0" err="1"/>
              <a:t>rrhagia</a:t>
            </a:r>
            <a:r>
              <a:rPr lang="ru-RU" sz="2000" dirty="0"/>
              <a:t> (желудочное кровотечение</a:t>
            </a:r>
            <a:r>
              <a:rPr lang="ru-RU" sz="2000" dirty="0" smtClean="0"/>
              <a:t>).</a:t>
            </a: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94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704856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 smtClean="0"/>
              <a:t>    </a:t>
            </a:r>
            <a:r>
              <a:rPr lang="ru-RU" sz="2000" b="1" dirty="0" smtClean="0"/>
              <a:t> Как </a:t>
            </a:r>
            <a:r>
              <a:rPr lang="ru-RU" sz="2000" b="1" dirty="0"/>
              <a:t>правило, ТЭ однозначны, но некоторые ТЭ имеют несколько значений</a:t>
            </a:r>
            <a:r>
              <a:rPr lang="ru-RU" sz="2000" dirty="0"/>
              <a:t> (слова, в состав которых входят данные </a:t>
            </a:r>
            <a:r>
              <a:rPr lang="ru-RU" sz="2000" dirty="0" err="1"/>
              <a:t>терминоэлементы</a:t>
            </a:r>
            <a:r>
              <a:rPr lang="ru-RU" sz="2000" dirty="0"/>
              <a:t>, необходимо запоминать особо):</a:t>
            </a:r>
          </a:p>
          <a:p>
            <a:pPr algn="just"/>
            <a:r>
              <a:rPr lang="en-US" sz="2000" b="1" i="1" dirty="0" err="1"/>
              <a:t>onco</a:t>
            </a:r>
            <a:r>
              <a:rPr lang="ru-RU" sz="2000" i="1" dirty="0"/>
              <a:t>:</a:t>
            </a:r>
            <a:r>
              <a:rPr lang="ru-RU" sz="2000" dirty="0"/>
              <a:t>  1. </a:t>
            </a:r>
            <a:r>
              <a:rPr lang="ru-RU" sz="2000" u="sng" dirty="0"/>
              <a:t>объем органа</a:t>
            </a:r>
            <a:r>
              <a:rPr lang="ru-RU" sz="2000" dirty="0"/>
              <a:t> (</a:t>
            </a:r>
            <a:r>
              <a:rPr lang="en-US" sz="2000" i="1" dirty="0" err="1"/>
              <a:t>oncometria</a:t>
            </a:r>
            <a:r>
              <a:rPr lang="ru-RU" sz="2000" dirty="0"/>
              <a:t>- измерение объема органа)</a:t>
            </a:r>
          </a:p>
          <a:p>
            <a:pPr marL="0" indent="0" algn="just">
              <a:buNone/>
            </a:pPr>
            <a:r>
              <a:rPr lang="ru-RU" sz="2000" dirty="0"/>
              <a:t>      2. </a:t>
            </a:r>
            <a:r>
              <a:rPr lang="ru-RU" sz="2000" u="sng" dirty="0"/>
              <a:t>опухоль </a:t>
            </a:r>
            <a:r>
              <a:rPr lang="ru-RU" sz="2000" dirty="0"/>
              <a:t>(</a:t>
            </a:r>
            <a:r>
              <a:rPr lang="en-US" sz="2000" i="1" dirty="0"/>
              <a:t>oncogenesis</a:t>
            </a:r>
            <a:r>
              <a:rPr lang="ru-RU" sz="2000" dirty="0"/>
              <a:t>- образование и развитие опухоли)</a:t>
            </a:r>
          </a:p>
          <a:p>
            <a:pPr algn="just"/>
            <a:r>
              <a:rPr lang="en-US" sz="2000" b="1" i="1" dirty="0"/>
              <a:t>lysis</a:t>
            </a:r>
            <a:r>
              <a:rPr lang="ru-RU" sz="2000" i="1" dirty="0"/>
              <a:t>: </a:t>
            </a:r>
            <a:r>
              <a:rPr lang="ru-RU" sz="2000" dirty="0"/>
              <a:t>  1</a:t>
            </a:r>
            <a:r>
              <a:rPr lang="ru-RU" sz="2000" u="sng" dirty="0"/>
              <a:t>. разрушение, разложение</a:t>
            </a:r>
            <a:r>
              <a:rPr lang="ru-RU" sz="2000" dirty="0"/>
              <a:t> (</a:t>
            </a:r>
            <a:r>
              <a:rPr lang="en-US" sz="2000" i="1" dirty="0" err="1"/>
              <a:t>haemolysis</a:t>
            </a:r>
            <a:r>
              <a:rPr lang="ru-RU" sz="2000" dirty="0"/>
              <a:t>-разрушение </a:t>
            </a:r>
            <a:r>
              <a:rPr lang="ru-RU" sz="2000" dirty="0" smtClean="0"/>
              <a:t>элементов крови)</a:t>
            </a:r>
          </a:p>
          <a:p>
            <a:pPr marL="0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2</a:t>
            </a:r>
            <a:r>
              <a:rPr lang="ru-RU" sz="2000" dirty="0"/>
              <a:t>. </a:t>
            </a:r>
            <a:r>
              <a:rPr lang="ru-RU" sz="2000" u="sng" dirty="0"/>
              <a:t>хирургическая операция по освобождению органа от  рубцов, спаек, </a:t>
            </a:r>
            <a:r>
              <a:rPr lang="ru-RU" sz="2000" u="sng" dirty="0" smtClean="0"/>
              <a:t>сращений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en-US" sz="2000" i="1" dirty="0" err="1"/>
              <a:t>broncholysis</a:t>
            </a:r>
            <a:r>
              <a:rPr lang="ru-RU" sz="2000" dirty="0"/>
              <a:t>- операция по освобождению бронхов от рубцов</a:t>
            </a:r>
          </a:p>
          <a:p>
            <a:pPr algn="just"/>
            <a:r>
              <a:rPr lang="en-US" sz="2000" b="1" i="1" dirty="0"/>
              <a:t>adeno</a:t>
            </a:r>
            <a:r>
              <a:rPr lang="ru-RU" sz="2000" i="1" dirty="0"/>
              <a:t>: </a:t>
            </a:r>
            <a:r>
              <a:rPr lang="ru-RU" sz="2000" i="1" dirty="0" smtClean="0"/>
              <a:t> </a:t>
            </a:r>
            <a:r>
              <a:rPr lang="ru-RU" sz="2000" dirty="0" smtClean="0"/>
              <a:t>1</a:t>
            </a:r>
            <a:r>
              <a:rPr lang="ru-RU" sz="2000" dirty="0"/>
              <a:t>. </a:t>
            </a:r>
            <a:r>
              <a:rPr lang="ru-RU" sz="2000" u="sng" dirty="0"/>
              <a:t>железа, железистый эпителий</a:t>
            </a:r>
            <a:r>
              <a:rPr lang="ru-RU" sz="2000" dirty="0"/>
              <a:t> </a:t>
            </a:r>
          </a:p>
          <a:p>
            <a:pPr marL="0" indent="0" algn="just">
              <a:buNone/>
            </a:pPr>
            <a:r>
              <a:rPr lang="ru-RU" sz="2000" dirty="0" smtClean="0"/>
              <a:t>(</a:t>
            </a:r>
            <a:r>
              <a:rPr lang="en-US" sz="2000" i="1" dirty="0" err="1"/>
              <a:t>sialadenitis</a:t>
            </a:r>
            <a:r>
              <a:rPr lang="ru-RU" sz="2000" dirty="0"/>
              <a:t> – воспаление слюнных желез</a:t>
            </a:r>
            <a:r>
              <a:rPr lang="ru-RU" sz="2000" dirty="0" smtClean="0"/>
              <a:t>)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en-US" sz="2000" i="1" dirty="0"/>
              <a:t>adenoma</a:t>
            </a:r>
            <a:r>
              <a:rPr lang="ru-RU" sz="2000" dirty="0"/>
              <a:t> – опухоль из железистого </a:t>
            </a:r>
            <a:r>
              <a:rPr lang="ru-RU" sz="2000" dirty="0" smtClean="0"/>
              <a:t>эпителия)</a:t>
            </a:r>
          </a:p>
          <a:p>
            <a:pPr marL="0" indent="0" algn="just">
              <a:buNone/>
            </a:pPr>
            <a:r>
              <a:rPr lang="ru-RU" sz="2000" dirty="0" smtClean="0"/>
              <a:t>     2</a:t>
            </a:r>
            <a:r>
              <a:rPr lang="ru-RU" sz="2000" dirty="0"/>
              <a:t>. </a:t>
            </a:r>
            <a:r>
              <a:rPr lang="ru-RU" sz="2000" u="sng" dirty="0"/>
              <a:t>узел</a:t>
            </a:r>
            <a:r>
              <a:rPr lang="ru-RU" sz="2000" dirty="0"/>
              <a:t>   (</a:t>
            </a:r>
            <a:r>
              <a:rPr lang="en-US" sz="2000" i="1" dirty="0" smtClean="0"/>
              <a:t>lymphadenitis</a:t>
            </a:r>
            <a:r>
              <a:rPr lang="ru-RU" sz="2000" i="1" dirty="0" smtClean="0"/>
              <a:t> -</a:t>
            </a:r>
            <a:r>
              <a:rPr lang="ru-RU" sz="2000" dirty="0" smtClean="0"/>
              <a:t> </a:t>
            </a:r>
            <a:r>
              <a:rPr lang="ru-RU" sz="2000" dirty="0"/>
              <a:t>воспаление лимфатических </a:t>
            </a:r>
            <a:r>
              <a:rPr lang="ru-RU" sz="2000" dirty="0" smtClean="0"/>
              <a:t>узлов</a:t>
            </a:r>
          </a:p>
          <a:p>
            <a:pPr marL="0" indent="0" algn="just">
              <a:buNone/>
            </a:pPr>
            <a:r>
              <a:rPr lang="ru-RU" sz="2000" dirty="0" smtClean="0"/>
              <a:t>     3</a:t>
            </a:r>
            <a:r>
              <a:rPr lang="ru-RU" sz="2000" dirty="0"/>
              <a:t>. </a:t>
            </a:r>
            <a:r>
              <a:rPr lang="ru-RU" sz="2000" u="sng" dirty="0"/>
              <a:t>аденоиды</a:t>
            </a:r>
            <a:r>
              <a:rPr lang="ru-RU" sz="2000" dirty="0"/>
              <a:t>  (</a:t>
            </a:r>
            <a:r>
              <a:rPr lang="en-US" sz="2000" i="1" dirty="0" err="1" smtClean="0"/>
              <a:t>adenotomia</a:t>
            </a:r>
            <a:r>
              <a:rPr lang="ru-RU" sz="2000" i="1" dirty="0" smtClean="0"/>
              <a:t> </a:t>
            </a:r>
            <a:r>
              <a:rPr lang="ru-RU" sz="2000" dirty="0" smtClean="0"/>
              <a:t>- </a:t>
            </a:r>
            <a:r>
              <a:rPr lang="ru-RU" sz="2000" dirty="0"/>
              <a:t>удаление аденоидов). 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9081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клинических терминов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7848872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b="1" u="sng" dirty="0" smtClean="0"/>
              <a:t>1</a:t>
            </a:r>
            <a:r>
              <a:rPr lang="ru-RU" sz="2000" b="1" u="sng" dirty="0"/>
              <a:t>. Однословные термины</a:t>
            </a:r>
            <a:r>
              <a:rPr lang="ru-RU" sz="2000" dirty="0"/>
              <a:t>. Всегда – имя существительное. Может быть простым </a:t>
            </a:r>
            <a:r>
              <a:rPr lang="ru-RU" sz="2000" dirty="0" smtClean="0"/>
              <a:t>немотивированным словом</a:t>
            </a:r>
            <a:r>
              <a:rPr lang="ru-RU" sz="2000" dirty="0"/>
              <a:t>: </a:t>
            </a:r>
            <a:r>
              <a:rPr lang="en-US" sz="2000" i="1" dirty="0"/>
              <a:t>pneumonia </a:t>
            </a:r>
            <a:r>
              <a:rPr lang="en-US" sz="2000" dirty="0"/>
              <a:t>(</a:t>
            </a:r>
            <a:r>
              <a:rPr lang="ru-RU" sz="2000" dirty="0" smtClean="0"/>
              <a:t>пневмония, воспаление лёгких),</a:t>
            </a:r>
            <a:r>
              <a:rPr lang="ru-RU" sz="2000" dirty="0"/>
              <a:t> </a:t>
            </a:r>
            <a:r>
              <a:rPr lang="en-US" sz="2000" i="1" dirty="0" err="1"/>
              <a:t>abscessus</a:t>
            </a:r>
            <a:r>
              <a:rPr lang="en-US" sz="2000" dirty="0"/>
              <a:t> (</a:t>
            </a:r>
            <a:r>
              <a:rPr lang="ru-RU" sz="2000" dirty="0" smtClean="0"/>
              <a:t>абсцесс, гнойник),</a:t>
            </a:r>
            <a:r>
              <a:rPr lang="ru-RU" sz="2000" dirty="0"/>
              <a:t> </a:t>
            </a:r>
            <a:r>
              <a:rPr lang="en-US" sz="2000" i="1" dirty="0" smtClean="0"/>
              <a:t>caries</a:t>
            </a:r>
            <a:r>
              <a:rPr lang="ru-RU" sz="2000" i="1" dirty="0" smtClean="0"/>
              <a:t> </a:t>
            </a:r>
            <a:r>
              <a:rPr lang="en-US" sz="2000" dirty="0" smtClean="0"/>
              <a:t>(</a:t>
            </a:r>
            <a:r>
              <a:rPr lang="ru-RU" sz="2000" dirty="0" smtClean="0"/>
              <a:t>кариес, костоеда),</a:t>
            </a:r>
            <a:r>
              <a:rPr lang="ru-RU" sz="2000" dirty="0"/>
              <a:t> </a:t>
            </a:r>
            <a:r>
              <a:rPr lang="en-US" sz="2000" i="1" dirty="0" err="1"/>
              <a:t>infarctus</a:t>
            </a:r>
            <a:r>
              <a:rPr lang="en-US" sz="2000" dirty="0"/>
              <a:t> (</a:t>
            </a:r>
            <a:r>
              <a:rPr lang="ru-RU" sz="2000" dirty="0" smtClean="0"/>
              <a:t>инфаркт, очаг омертвления вследствие нарушения кровообращения). </a:t>
            </a:r>
            <a:r>
              <a:rPr lang="ru-RU" sz="2000" dirty="0"/>
              <a:t>Но также однословный термин может состоять из мотивированных элементов греческого (реже латинского) происхождения: </a:t>
            </a:r>
            <a:r>
              <a:rPr lang="en-US" sz="2000" i="1" dirty="0" smtClean="0"/>
              <a:t>nephritis</a:t>
            </a:r>
            <a:r>
              <a:rPr lang="ru-RU" sz="2000" i="1" dirty="0" smtClean="0"/>
              <a:t> </a:t>
            </a:r>
            <a:r>
              <a:rPr lang="en-US" sz="2000" dirty="0" smtClean="0"/>
              <a:t>(</a:t>
            </a:r>
            <a:r>
              <a:rPr lang="ru-RU" sz="2000" dirty="0"/>
              <a:t>нефрит: </a:t>
            </a:r>
            <a:r>
              <a:rPr lang="en-US" sz="2000" i="1" dirty="0" err="1"/>
              <a:t>nephr</a:t>
            </a:r>
            <a:r>
              <a:rPr lang="en-US" sz="2000" dirty="0"/>
              <a:t> – </a:t>
            </a:r>
            <a:r>
              <a:rPr lang="ru-RU" sz="2000" dirty="0"/>
              <a:t>почка, </a:t>
            </a:r>
            <a:r>
              <a:rPr lang="en-US" sz="2000" i="1" dirty="0"/>
              <a:t>itis</a:t>
            </a:r>
            <a:r>
              <a:rPr lang="en-US" sz="2000" dirty="0"/>
              <a:t> - </a:t>
            </a:r>
            <a:r>
              <a:rPr lang="ru-RU" sz="2000" dirty="0"/>
              <a:t>воспаление), </a:t>
            </a:r>
            <a:r>
              <a:rPr lang="en-US" sz="2000" i="1" dirty="0" err="1"/>
              <a:t>bronchoscopia</a:t>
            </a:r>
            <a:r>
              <a:rPr lang="en-US" sz="2000" i="1" dirty="0"/>
              <a:t> </a:t>
            </a:r>
            <a:r>
              <a:rPr lang="en-US" sz="2000" dirty="0"/>
              <a:t>(</a:t>
            </a:r>
            <a:r>
              <a:rPr lang="ru-RU" sz="2000" dirty="0"/>
              <a:t>бронхоскопия: </a:t>
            </a:r>
            <a:r>
              <a:rPr lang="en-US" sz="2000" i="1" dirty="0" err="1"/>
              <a:t>broncho</a:t>
            </a:r>
            <a:r>
              <a:rPr lang="en-US" sz="2000" dirty="0"/>
              <a:t> - </a:t>
            </a:r>
            <a:r>
              <a:rPr lang="ru-RU" sz="2000" dirty="0" smtClean="0"/>
              <a:t>бронх,</a:t>
            </a:r>
            <a:r>
              <a:rPr lang="ru-RU" sz="2000" dirty="0"/>
              <a:t> </a:t>
            </a:r>
            <a:r>
              <a:rPr lang="en-US" sz="2000" i="1" dirty="0" err="1"/>
              <a:t>scopia</a:t>
            </a:r>
            <a:r>
              <a:rPr lang="en-US" sz="2000" dirty="0"/>
              <a:t> – </a:t>
            </a:r>
            <a:r>
              <a:rPr lang="ru-RU" sz="2000" dirty="0"/>
              <a:t>исследование), </a:t>
            </a:r>
            <a:r>
              <a:rPr lang="en-US" sz="2000" dirty="0" err="1"/>
              <a:t>haemostasis</a:t>
            </a:r>
            <a:r>
              <a:rPr lang="en-US" sz="2000" dirty="0"/>
              <a:t> (</a:t>
            </a:r>
            <a:r>
              <a:rPr lang="ru-RU" sz="2000" dirty="0"/>
              <a:t>гемостаз: </a:t>
            </a:r>
            <a:r>
              <a:rPr lang="en-US" sz="2000" i="1" dirty="0" err="1"/>
              <a:t>haemo</a:t>
            </a:r>
            <a:r>
              <a:rPr lang="en-US" sz="2000" dirty="0"/>
              <a:t> – </a:t>
            </a:r>
            <a:r>
              <a:rPr lang="ru-RU" sz="2000" dirty="0"/>
              <a:t>кровь, </a:t>
            </a:r>
            <a:r>
              <a:rPr lang="en-US" sz="2000" i="1" dirty="0"/>
              <a:t>stasis</a:t>
            </a:r>
            <a:r>
              <a:rPr lang="en-US" sz="2000" dirty="0"/>
              <a:t> – </a:t>
            </a:r>
            <a:r>
              <a:rPr lang="ru-RU" sz="2000" dirty="0" smtClean="0"/>
              <a:t>остановка тока).</a:t>
            </a:r>
            <a:endParaRPr lang="ru-RU" sz="2000" dirty="0"/>
          </a:p>
        </p:txBody>
      </p:sp>
      <p:pic>
        <p:nvPicPr>
          <p:cNvPr id="3074" name="Picture 2" descr="https://davlenies.ru/wp-content/uploads/2017/12/12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90" t="-3966" r="-5491" b="3966"/>
          <a:stretch/>
        </p:blipFill>
        <p:spPr bwMode="auto">
          <a:xfrm>
            <a:off x="6444208" y="4488438"/>
            <a:ext cx="2313913" cy="209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81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7315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b="1" u="sng" dirty="0" smtClean="0"/>
              <a:t>2</a:t>
            </a:r>
            <a:r>
              <a:rPr lang="ru-RU" sz="2000" b="1" u="sng" dirty="0"/>
              <a:t>. Двухсловные термины.</a:t>
            </a:r>
            <a:r>
              <a:rPr lang="ru-RU" sz="2000" u="sng" dirty="0"/>
              <a:t> </a:t>
            </a:r>
            <a:r>
              <a:rPr lang="ru-RU" sz="2000" dirty="0"/>
              <a:t>Могут быть выражены:</a:t>
            </a:r>
          </a:p>
          <a:p>
            <a:pPr marL="0" indent="0" algn="just">
              <a:buNone/>
            </a:pPr>
            <a:r>
              <a:rPr lang="ru-RU" sz="2000" dirty="0" smtClean="0"/>
              <a:t>     а</a:t>
            </a:r>
            <a:r>
              <a:rPr lang="ru-RU" sz="2000" dirty="0"/>
              <a:t>) согласованным определением (сущ. + прил.)</a:t>
            </a:r>
          </a:p>
          <a:p>
            <a:pPr algn="just"/>
            <a:r>
              <a:rPr lang="en-US" sz="2000" i="1" dirty="0"/>
              <a:t>asthma </a:t>
            </a:r>
            <a:r>
              <a:rPr lang="en-US" sz="2000" i="1" dirty="0" err="1"/>
              <a:t>bronchiale</a:t>
            </a:r>
            <a:r>
              <a:rPr lang="en-US" sz="2000" dirty="0"/>
              <a:t> – </a:t>
            </a:r>
            <a:r>
              <a:rPr lang="ru-RU" sz="2000" dirty="0"/>
              <a:t>бронхиальная астма</a:t>
            </a:r>
          </a:p>
          <a:p>
            <a:pPr algn="just"/>
            <a:r>
              <a:rPr lang="en-US" sz="2000" i="1" dirty="0"/>
              <a:t>osteoarthrosis chronic</a:t>
            </a:r>
            <a:r>
              <a:rPr lang="ru-RU" sz="2000" i="1" dirty="0"/>
              <a:t>а </a:t>
            </a:r>
            <a:r>
              <a:rPr lang="ru-RU" sz="2000" dirty="0"/>
              <a:t>– хронический </a:t>
            </a:r>
            <a:r>
              <a:rPr lang="ru-RU" sz="2000" dirty="0" err="1"/>
              <a:t>остеоартроз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     б</a:t>
            </a:r>
            <a:r>
              <a:rPr lang="ru-RU" sz="2000" dirty="0"/>
              <a:t>) несогласованным определением (сущ. в </a:t>
            </a:r>
            <a:r>
              <a:rPr lang="ru-RU" sz="2000" dirty="0" err="1"/>
              <a:t>И.п</a:t>
            </a:r>
            <a:r>
              <a:rPr lang="ru-RU" sz="2000" dirty="0"/>
              <a:t>. + сущ. в </a:t>
            </a:r>
            <a:r>
              <a:rPr lang="ru-RU" sz="2000" dirty="0" err="1"/>
              <a:t>Р.п</a:t>
            </a:r>
            <a:r>
              <a:rPr lang="ru-RU" sz="2000" dirty="0"/>
              <a:t>.)</a:t>
            </a:r>
          </a:p>
          <a:p>
            <a:pPr algn="just"/>
            <a:r>
              <a:rPr lang="en-US" sz="2000" i="1" dirty="0" err="1"/>
              <a:t>ulcus</a:t>
            </a:r>
            <a:r>
              <a:rPr lang="en-US" sz="2000" i="1" dirty="0"/>
              <a:t> </a:t>
            </a:r>
            <a:r>
              <a:rPr lang="en-US" sz="2000" i="1" dirty="0" err="1"/>
              <a:t>gastris</a:t>
            </a:r>
            <a:r>
              <a:rPr lang="en-US" sz="2000" dirty="0"/>
              <a:t> – </a:t>
            </a:r>
            <a:r>
              <a:rPr lang="ru-RU" sz="2000" dirty="0"/>
              <a:t>язва желудка</a:t>
            </a:r>
          </a:p>
          <a:p>
            <a:pPr algn="just"/>
            <a:r>
              <a:rPr lang="en-US" sz="2000" i="1" dirty="0" err="1"/>
              <a:t>chondromatosis</a:t>
            </a:r>
            <a:r>
              <a:rPr lang="en-US" sz="2000" i="1" dirty="0"/>
              <a:t> </a:t>
            </a:r>
            <a:r>
              <a:rPr lang="en-US" sz="2000" i="1" dirty="0" err="1"/>
              <a:t>ossium</a:t>
            </a:r>
            <a:r>
              <a:rPr lang="en-US" sz="2000" i="1" dirty="0"/>
              <a:t> </a:t>
            </a:r>
            <a:r>
              <a:rPr lang="en-US" sz="2000" dirty="0"/>
              <a:t>– </a:t>
            </a:r>
            <a:r>
              <a:rPr lang="ru-RU" sz="2000" dirty="0" err="1"/>
              <a:t>хондроматоз</a:t>
            </a:r>
            <a:r>
              <a:rPr lang="ru-RU" sz="2000" dirty="0"/>
              <a:t> </a:t>
            </a:r>
            <a:r>
              <a:rPr lang="ru-RU" sz="2000" dirty="0" smtClean="0"/>
              <a:t>костей (множественные доброкачественные опухоли из хрящевой ткани в различных частях </a:t>
            </a:r>
          </a:p>
          <a:p>
            <a:pPr marL="357188" indent="0" algn="just">
              <a:buNone/>
            </a:pPr>
            <a:r>
              <a:rPr lang="ru-RU" sz="2000" dirty="0" smtClean="0"/>
              <a:t>костного скелета)</a:t>
            </a: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http://expressmed.spb.ru/img/zabolevanie-gastrit-simptomi-i-lechenie-die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49080"/>
            <a:ext cx="237626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55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7416824" cy="576064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</a:t>
            </a:r>
            <a:r>
              <a:rPr lang="ru-RU" sz="2000" b="1" u="sng" dirty="0" smtClean="0"/>
              <a:t>3</a:t>
            </a:r>
            <a:r>
              <a:rPr lang="ru-RU" sz="2000" b="1" u="sng" dirty="0"/>
              <a:t>. Многословные термины</a:t>
            </a:r>
            <a:r>
              <a:rPr lang="ru-RU" sz="2000" u="sng" dirty="0"/>
              <a:t>.</a:t>
            </a:r>
            <a:r>
              <a:rPr lang="ru-RU" sz="2000" dirty="0"/>
              <a:t> </a:t>
            </a:r>
            <a:r>
              <a:rPr lang="ru-RU" sz="2000" dirty="0" smtClean="0"/>
              <a:t>Представляют </a:t>
            </a:r>
            <a:r>
              <a:rPr lang="ru-RU" sz="2000" dirty="0"/>
              <a:t>собой разные виды определений (согласованных или несогласованных). Главное слово может быть как простым, так и состоящим из греческих элементов. Таким образом, латинский и греческий языки в клинической терминологии неотделимы друг от друга, наравне участвуют в образовании многословных структур, сочетаются в пределах одних и тех же терминов.</a:t>
            </a:r>
          </a:p>
          <a:p>
            <a:pPr algn="just"/>
            <a:r>
              <a:rPr lang="ru-RU" sz="2000" i="1" dirty="0" err="1"/>
              <a:t>infarctus</a:t>
            </a:r>
            <a:r>
              <a:rPr lang="ru-RU" sz="2000" i="1" dirty="0"/>
              <a:t> </a:t>
            </a:r>
            <a:r>
              <a:rPr lang="ru-RU" sz="2000" i="1" dirty="0" err="1"/>
              <a:t>myocardii</a:t>
            </a:r>
            <a:r>
              <a:rPr lang="ru-RU" sz="2000" i="1" dirty="0"/>
              <a:t> </a:t>
            </a:r>
            <a:r>
              <a:rPr lang="ru-RU" sz="2000" i="1" dirty="0" err="1"/>
              <a:t>transmuralis</a:t>
            </a:r>
            <a:r>
              <a:rPr lang="ru-RU" sz="2000" dirty="0"/>
              <a:t> – трансмуральный инфаркт </a:t>
            </a:r>
            <a:r>
              <a:rPr lang="ru-RU" sz="2000" dirty="0" smtClean="0"/>
              <a:t>миокарда (очаг омертвления вследствие нарушения кровообращения проходящий через все слои сердца)</a:t>
            </a:r>
            <a:endParaRPr lang="ru-RU" sz="2000" dirty="0"/>
          </a:p>
          <a:p>
            <a:pPr algn="just"/>
            <a:r>
              <a:rPr lang="ru-RU" sz="2000" i="1" dirty="0" err="1"/>
              <a:t>osteomyelitis</a:t>
            </a:r>
            <a:r>
              <a:rPr lang="ru-RU" sz="2000" i="1" dirty="0"/>
              <a:t> </a:t>
            </a:r>
            <a:r>
              <a:rPr lang="ru-RU" sz="2000" i="1" dirty="0" err="1"/>
              <a:t>haematogena</a:t>
            </a:r>
            <a:r>
              <a:rPr lang="ru-RU" sz="2000" dirty="0"/>
              <a:t> - гематогенный </a:t>
            </a:r>
            <a:r>
              <a:rPr lang="ru-RU" sz="2000" dirty="0" smtClean="0"/>
              <a:t>остеомиелит (воспаление кости, возникшее путём заноса возбудителя через кровь)</a:t>
            </a:r>
            <a:endParaRPr lang="ru-RU" sz="2000" dirty="0"/>
          </a:p>
          <a:p>
            <a:pPr algn="just"/>
            <a:r>
              <a:rPr lang="ru-RU" sz="2000" i="1" dirty="0" err="1"/>
              <a:t>xanthochromia</a:t>
            </a:r>
            <a:r>
              <a:rPr lang="ru-RU" sz="2000" i="1" dirty="0"/>
              <a:t> </a:t>
            </a:r>
            <a:r>
              <a:rPr lang="ru-RU" sz="2000" i="1" dirty="0" err="1"/>
              <a:t>congestivа</a:t>
            </a:r>
            <a:r>
              <a:rPr lang="ru-RU" sz="2000" i="1" dirty="0"/>
              <a:t> </a:t>
            </a:r>
            <a:r>
              <a:rPr lang="ru-RU" sz="2000" i="1" dirty="0" err="1"/>
              <a:t>liquoris</a:t>
            </a:r>
            <a:r>
              <a:rPr lang="ru-RU" sz="2000" i="1" dirty="0"/>
              <a:t> </a:t>
            </a:r>
            <a:r>
              <a:rPr lang="ru-RU" sz="2000" i="1" dirty="0" err="1"/>
              <a:t>cerebrospinalis</a:t>
            </a:r>
            <a:r>
              <a:rPr lang="ru-RU" sz="2000" dirty="0"/>
              <a:t> – застойная </a:t>
            </a:r>
            <a:r>
              <a:rPr lang="ru-RU" sz="2000" dirty="0" err="1" smtClean="0"/>
              <a:t>ксантохромия</a:t>
            </a:r>
            <a:r>
              <a:rPr lang="ru-RU" sz="2000" dirty="0" smtClean="0"/>
              <a:t> (</a:t>
            </a:r>
            <a:r>
              <a:rPr lang="ru-RU" sz="2000" dirty="0" err="1" smtClean="0"/>
              <a:t>желтоватость</a:t>
            </a:r>
            <a:r>
              <a:rPr lang="ru-RU" sz="2000" dirty="0" smtClean="0"/>
              <a:t>, желтого цвета) </a:t>
            </a:r>
            <a:r>
              <a:rPr lang="ru-RU" sz="2000" dirty="0"/>
              <a:t>спинномозговой жидкости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8861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греческие корни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315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     Корневые </a:t>
            </a:r>
            <a:r>
              <a:rPr lang="ru-RU" sz="2000" dirty="0"/>
              <a:t>ТЭ- это корни или основы греческих (а иногда и латинских) существительных или прилагательных. Они могут присутствовать в начале, в середине и в конце слова. В последнем случае они соединяются с окончаниями латинских существительных 1, 2 или 3 </a:t>
            </a:r>
            <a:r>
              <a:rPr lang="ru-RU" sz="2000" dirty="0" smtClean="0"/>
              <a:t>склонения.</a:t>
            </a:r>
          </a:p>
          <a:p>
            <a:pPr marL="0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В </a:t>
            </a:r>
            <a:r>
              <a:rPr lang="ru-RU" sz="2000" dirty="0"/>
              <a:t>некоторых случаях значения корневого и образованного от него конечного </a:t>
            </a:r>
            <a:r>
              <a:rPr lang="ru-RU" sz="2000" dirty="0" err="1"/>
              <a:t>терминоэлемента</a:t>
            </a:r>
            <a:r>
              <a:rPr lang="ru-RU" sz="2000" dirty="0"/>
              <a:t> несколько отличаются. Например, корневой ТЭ – </a:t>
            </a:r>
            <a:r>
              <a:rPr lang="ru-RU" sz="2000" dirty="0" err="1"/>
              <a:t>paed</a:t>
            </a:r>
            <a:r>
              <a:rPr lang="ru-RU" sz="2000" dirty="0"/>
              <a:t> имеет значение «ребёнок, </a:t>
            </a:r>
            <a:r>
              <a:rPr lang="ru-RU" sz="2000" dirty="0" smtClean="0"/>
              <a:t>дитя». </a:t>
            </a:r>
            <a:r>
              <a:rPr lang="ru-RU" sz="2000" dirty="0"/>
              <a:t>В то же время конечный ТЭ – </a:t>
            </a:r>
            <a:r>
              <a:rPr lang="ru-RU" sz="2000" dirty="0" err="1"/>
              <a:t>paedia</a:t>
            </a:r>
            <a:r>
              <a:rPr lang="ru-RU" sz="2000" dirty="0"/>
              <a:t> имеет значение «исправление, приведение к норме» (от греч. </a:t>
            </a:r>
            <a:r>
              <a:rPr lang="ru-RU" sz="2000" dirty="0" err="1"/>
              <a:t>paideia</a:t>
            </a:r>
            <a:r>
              <a:rPr lang="ru-RU" sz="2000" dirty="0"/>
              <a:t>- </a:t>
            </a:r>
            <a:r>
              <a:rPr lang="ru-RU" sz="2000" dirty="0" smtClean="0"/>
              <a:t>буквально: </a:t>
            </a:r>
            <a:r>
              <a:rPr lang="ru-RU" sz="2000" dirty="0"/>
              <a:t>воспитание, обучение).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3356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315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     При </a:t>
            </a:r>
            <a:r>
              <a:rPr lang="ru-RU" sz="2000" dirty="0"/>
              <a:t>образовании терминов необходимо знать, что на первом месте обычно ставится ТЭ, обозначающий название части тела, органа, ткани, системы организма. И лишь затем ставится </a:t>
            </a:r>
            <a:r>
              <a:rPr lang="ru-RU" sz="2000" dirty="0" err="1"/>
              <a:t>терминоэлемент</a:t>
            </a:r>
            <a:r>
              <a:rPr lang="ru-RU" sz="2000" dirty="0"/>
              <a:t>, обозначающий процесс, результат, заболевание </a:t>
            </a:r>
            <a:r>
              <a:rPr lang="ru-RU" sz="2000" dirty="0" smtClean="0"/>
              <a:t>(кроме </a:t>
            </a:r>
            <a:r>
              <a:rPr lang="ru-RU" sz="2000" dirty="0"/>
              <a:t>тех случаев, когда используются приставки</a:t>
            </a:r>
            <a:r>
              <a:rPr lang="ru-RU" sz="2000" dirty="0" smtClean="0"/>
              <a:t>). От </a:t>
            </a:r>
            <a:r>
              <a:rPr lang="ru-RU" sz="2000" dirty="0"/>
              <a:t>названия органа берётся только основа слова, которая присоединяется к конечному ТЭ с помощью соединительной гласной </a:t>
            </a:r>
            <a:r>
              <a:rPr lang="en-US" sz="2000" dirty="0" smtClean="0"/>
              <a:t>“</a:t>
            </a:r>
            <a:r>
              <a:rPr lang="ru-RU" sz="2000" b="1" dirty="0" smtClean="0"/>
              <a:t>о</a:t>
            </a:r>
            <a:r>
              <a:rPr lang="en-US" sz="2000" dirty="0" smtClean="0"/>
              <a:t>”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 smtClean="0"/>
              <a:t>     Общее </a:t>
            </a:r>
            <a:r>
              <a:rPr lang="ru-RU" sz="2000" dirty="0"/>
              <a:t>значение сложных терминов, состоящих из двух и более основ выводится из значений составляющих его компонентов (ТЭ). Опорным компонентом сложного термина является конечный ТЭ. Который классифицирует весь термин и определяет его </a:t>
            </a:r>
            <a:r>
              <a:rPr lang="ru-RU" sz="2000" dirty="0" err="1"/>
              <a:t>включённость</a:t>
            </a:r>
            <a:r>
              <a:rPr lang="ru-RU" sz="2000" dirty="0"/>
              <a:t> в ту или иную группу терминов. Начальный ТЭ является зависимым. Его </a:t>
            </a:r>
            <a:r>
              <a:rPr lang="ru-RU" sz="2000" dirty="0" smtClean="0"/>
              <a:t>назначение уточнять</a:t>
            </a:r>
            <a:r>
              <a:rPr lang="ru-RU" sz="2000" dirty="0"/>
              <a:t>, конкретизировать значение конечного ТЭ.</a:t>
            </a:r>
          </a:p>
        </p:txBody>
      </p:sp>
    </p:spTree>
    <p:extLst>
      <p:ext uri="{BB962C8B-B14F-4D97-AF65-F5344CB8AC3E}">
        <p14:creationId xmlns:p14="http://schemas.microsoft.com/office/powerpoint/2010/main" val="280888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315200" cy="715963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Важнейшие конечные корневые 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терминоэлементы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07416"/>
              </p:ext>
            </p:extLst>
          </p:nvPr>
        </p:nvGraphicFramePr>
        <p:xfrm>
          <a:off x="539552" y="1484784"/>
          <a:ext cx="7848872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0"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Терминоэлемент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Перевод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Терминоэлемент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Перевод</a:t>
                      </a:r>
                      <a:endParaRPr lang="ru-RU" sz="1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-</a:t>
                      </a:r>
                      <a:r>
                        <a:rPr lang="en-US" sz="1000" dirty="0" err="1"/>
                        <a:t>algia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Боль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ectasia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Расширение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-aesthesia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Чувство, ощущение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ectomia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Вырезание, удаление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/>
                        <a:t> </a:t>
                      </a:r>
                      <a:r>
                        <a:rPr lang="en-US" sz="1100" dirty="0" err="1"/>
                        <a:t>therapia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Лечение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ergia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Реакция, </a:t>
                      </a:r>
                      <a:r>
                        <a:rPr lang="ru-RU" sz="1100" dirty="0" smtClean="0"/>
                        <a:t>действие, работа</a:t>
                      </a:r>
                      <a:endParaRPr lang="ru-RU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- </a:t>
                      </a:r>
                      <a:r>
                        <a:rPr lang="en-US" sz="1000" dirty="0" err="1"/>
                        <a:t>graphia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Исследование графическим способом ( от греч. - черчу, изображаю)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malacia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Размягчение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- </a:t>
                      </a:r>
                      <a:r>
                        <a:rPr lang="en-US" sz="1000" dirty="0" err="1"/>
                        <a:t>aemia</a:t>
                      </a:r>
                      <a:r>
                        <a:rPr lang="en-US" sz="1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/>
                        <a:t>Кровь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penia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Бедность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logia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Наука, учение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phagia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Поедание, глотание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metria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Измерение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philia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Любовь, склонность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pathia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Чувство, переживание; страдание </a:t>
                      </a:r>
                      <a:r>
                        <a:rPr lang="ru-RU" sz="1000" dirty="0" smtClean="0"/>
                        <a:t>, </a:t>
                      </a:r>
                      <a:r>
                        <a:rPr lang="ru-RU" sz="1000" dirty="0"/>
                        <a:t>болезнь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phobia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Боязнь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thermia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Тепло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plasia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Формирование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- </a:t>
                      </a:r>
                      <a:r>
                        <a:rPr lang="en-US" sz="1000" dirty="0" err="1"/>
                        <a:t>tonia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Напряжение, тонус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plegia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Удар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uria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Мочеотделение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rraphia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Сшивание, наложение шва</a:t>
                      </a:r>
                      <a:endParaRPr lang="ru-RU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rrhagia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Кровотечение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-sthenia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Сила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/>
                        <a:t>- scopia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Инструментальный осмотр, исследование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- stomia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Наложение искусственного отверстия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34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 особенности клинического словообразования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7315200" cy="4267200"/>
          </a:xfrm>
        </p:spPr>
        <p:txBody>
          <a:bodyPr/>
          <a:lstStyle/>
          <a:p>
            <a:pPr algn="just"/>
            <a:r>
              <a:rPr lang="ru-RU" sz="2000" dirty="0"/>
              <a:t> </a:t>
            </a:r>
            <a:r>
              <a:rPr lang="en-US" sz="2000" b="1" dirty="0"/>
              <a:t>auto</a:t>
            </a:r>
            <a:r>
              <a:rPr lang="ru-RU" sz="2000" b="1" dirty="0"/>
              <a:t> + </a:t>
            </a:r>
            <a:r>
              <a:rPr lang="en-US" sz="2000" b="1" dirty="0" err="1"/>
              <a:t>plastica</a:t>
            </a:r>
            <a:r>
              <a:rPr lang="ru-RU" sz="2000" dirty="0"/>
              <a:t> = пластическая операция с использованием тканей или органов в пределах  одного организма; </a:t>
            </a:r>
          </a:p>
          <a:p>
            <a:pPr algn="just"/>
            <a:r>
              <a:rPr lang="ru-RU" sz="2000" dirty="0"/>
              <a:t>    </a:t>
            </a:r>
            <a:r>
              <a:rPr lang="en-US" sz="2000" b="1" dirty="0"/>
              <a:t>auto</a:t>
            </a:r>
            <a:r>
              <a:rPr lang="ru-RU" sz="2000" b="1" dirty="0"/>
              <a:t> + </a:t>
            </a:r>
            <a:r>
              <a:rPr lang="en-US" sz="2000" b="1" dirty="0" err="1"/>
              <a:t>transplantatio</a:t>
            </a:r>
            <a:r>
              <a:rPr lang="ru-RU" sz="2000" dirty="0"/>
              <a:t> = пересадка органов или тканей в пределах одного и того же организма; </a:t>
            </a:r>
          </a:p>
          <a:p>
            <a:pPr algn="just"/>
            <a:r>
              <a:rPr lang="ru-RU" sz="2000" b="1" dirty="0"/>
              <a:t>    </a:t>
            </a:r>
            <a:r>
              <a:rPr lang="en-US" sz="2000" b="1" dirty="0" err="1"/>
              <a:t>allo</a:t>
            </a:r>
            <a:r>
              <a:rPr lang="ru-RU" sz="2000" b="1" dirty="0"/>
              <a:t> + </a:t>
            </a:r>
            <a:r>
              <a:rPr lang="en-US" sz="2000" b="1" dirty="0" err="1"/>
              <a:t>plastica</a:t>
            </a:r>
            <a:r>
              <a:rPr lang="ru-RU" sz="2000" dirty="0"/>
              <a:t> = пластическая операция с использованием тканей или органов от другого человека; </a:t>
            </a:r>
          </a:p>
          <a:p>
            <a:pPr algn="just"/>
            <a:r>
              <a:rPr lang="ru-RU" sz="2000" dirty="0"/>
              <a:t>    </a:t>
            </a:r>
            <a:r>
              <a:rPr lang="en-US" sz="2000" b="1" dirty="0" err="1"/>
              <a:t>allo</a:t>
            </a:r>
            <a:r>
              <a:rPr lang="ru-RU" sz="2000" b="1" dirty="0"/>
              <a:t> + </a:t>
            </a:r>
            <a:r>
              <a:rPr lang="en-US" sz="2000" b="1" dirty="0" err="1"/>
              <a:t>transplantatio</a:t>
            </a:r>
            <a:r>
              <a:rPr lang="ru-RU" sz="2000" dirty="0"/>
              <a:t> = пересадка органов или тканей от другого человека; </a:t>
            </a:r>
          </a:p>
          <a:p>
            <a:pPr algn="just"/>
            <a:r>
              <a:rPr lang="ru-RU" sz="2000" dirty="0"/>
              <a:t>    </a:t>
            </a:r>
            <a:r>
              <a:rPr lang="en-US" sz="2000" b="1" dirty="0" err="1"/>
              <a:t>xeno</a:t>
            </a:r>
            <a:r>
              <a:rPr lang="ru-RU" sz="2000" b="1" dirty="0"/>
              <a:t> + </a:t>
            </a:r>
            <a:r>
              <a:rPr lang="en-US" sz="2000" b="1" dirty="0" err="1"/>
              <a:t>plastica</a:t>
            </a:r>
            <a:r>
              <a:rPr lang="ru-RU" sz="2000" dirty="0"/>
              <a:t> =  пластическая операция с использованием чужеродных тканей (от животных)</a:t>
            </a:r>
          </a:p>
          <a:p>
            <a:pPr algn="just"/>
            <a:r>
              <a:rPr lang="ru-RU" sz="2000" dirty="0"/>
              <a:t>    </a:t>
            </a:r>
            <a:r>
              <a:rPr lang="en-US" sz="2000" b="1" dirty="0" err="1"/>
              <a:t>xeno</a:t>
            </a:r>
            <a:r>
              <a:rPr lang="ru-RU" sz="2000" b="1" dirty="0"/>
              <a:t> + </a:t>
            </a:r>
            <a:r>
              <a:rPr lang="en-US" sz="2000" b="1" dirty="0" err="1"/>
              <a:t>transplantatio</a:t>
            </a:r>
            <a:r>
              <a:rPr lang="ru-RU" sz="2000" dirty="0"/>
              <a:t> = пересадка чужеродных органов или тканей (от животных)</a:t>
            </a:r>
          </a:p>
        </p:txBody>
      </p:sp>
    </p:spTree>
    <p:extLst>
      <p:ext uri="{BB962C8B-B14F-4D97-AF65-F5344CB8AC3E}">
        <p14:creationId xmlns:p14="http://schemas.microsoft.com/office/powerpoint/2010/main" val="18527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проекта</a:t>
            </a:r>
            <a:endParaRPr lang="ru-RU" alt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 dirty="0" smtClean="0"/>
              <a:t>Показать обучающимся медицинских образовательных учреждений важность знаний </a:t>
            </a:r>
            <a:r>
              <a:rPr lang="ru-RU" sz="2000" smtClean="0"/>
              <a:t>клинической терминологии;</a:t>
            </a:r>
            <a:endParaRPr lang="ru-RU" sz="2000" dirty="0"/>
          </a:p>
          <a:p>
            <a:r>
              <a:rPr lang="ru-RU" sz="2000" dirty="0" smtClean="0"/>
              <a:t>Помочь студентам понимать </a:t>
            </a:r>
            <a:r>
              <a:rPr lang="ru-RU" sz="2000" dirty="0"/>
              <a:t>клинический термин через словообразовательную </a:t>
            </a:r>
            <a:r>
              <a:rPr lang="ru-RU" sz="2000" dirty="0" smtClean="0"/>
              <a:t>модель; анализировать </a:t>
            </a:r>
            <a:r>
              <a:rPr lang="ru-RU" sz="2000" dirty="0"/>
              <a:t>термин по </a:t>
            </a:r>
            <a:r>
              <a:rPr lang="ru-RU" sz="2000" dirty="0" smtClean="0"/>
              <a:t>составу; образовывать </a:t>
            </a:r>
            <a:r>
              <a:rPr lang="ru-RU" sz="2000" dirty="0"/>
              <a:t>термины при помощи приставок, корней и суффиксов.</a:t>
            </a:r>
          </a:p>
          <a:p>
            <a:pPr>
              <a:lnSpc>
                <a:spcPct val="80000"/>
              </a:lnSpc>
            </a:pPr>
            <a:endParaRPr lang="en-US" altLang="ru-RU" sz="2000" dirty="0"/>
          </a:p>
          <a:p>
            <a:pPr>
              <a:lnSpc>
                <a:spcPct val="80000"/>
              </a:lnSpc>
            </a:pPr>
            <a:endParaRPr lang="ru-RU" alt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936" y="294988"/>
            <a:ext cx="7992888" cy="5544616"/>
          </a:xfrm>
        </p:spPr>
        <p:txBody>
          <a:bodyPr/>
          <a:lstStyle/>
          <a:p>
            <a:r>
              <a:rPr lang="ru-RU" sz="2000" b="1" dirty="0"/>
              <a:t> </a:t>
            </a:r>
            <a:r>
              <a:rPr lang="en-US" sz="2000" b="1" dirty="0" err="1"/>
              <a:t>pneumo</a:t>
            </a:r>
            <a:r>
              <a:rPr lang="ru-RU" sz="2000" b="1" dirty="0"/>
              <a:t> + </a:t>
            </a:r>
            <a:r>
              <a:rPr lang="en-US" sz="2000" b="1" dirty="0" err="1"/>
              <a:t>graphia</a:t>
            </a:r>
            <a:r>
              <a:rPr lang="ru-RU" sz="2000" dirty="0"/>
              <a:t> = </a:t>
            </a:r>
            <a:r>
              <a:rPr lang="ru-RU" sz="2000" dirty="0" err="1"/>
              <a:t>контрасная</a:t>
            </a:r>
            <a:r>
              <a:rPr lang="ru-RU" sz="2000" dirty="0"/>
              <a:t> рентгенография полого органа с предварительным введением газа (воздуха) в полость данного органа; </a:t>
            </a:r>
          </a:p>
          <a:p>
            <a:r>
              <a:rPr lang="ru-RU" sz="2000" dirty="0"/>
              <a:t>    </a:t>
            </a:r>
            <a:r>
              <a:rPr lang="en-US" sz="2000" b="1" dirty="0" err="1"/>
              <a:t>pneumo</a:t>
            </a:r>
            <a:r>
              <a:rPr lang="ru-RU" sz="2000" b="1" dirty="0"/>
              <a:t> + название органа</a:t>
            </a:r>
            <a:r>
              <a:rPr lang="ru-RU" sz="2000" dirty="0"/>
              <a:t> = скопление воздуха в полости данного </a:t>
            </a:r>
            <a:r>
              <a:rPr lang="ru-RU" sz="2000" dirty="0" smtClean="0"/>
              <a:t>органа (</a:t>
            </a:r>
            <a:r>
              <a:rPr lang="en-US" sz="2000" dirty="0" smtClean="0"/>
              <a:t>pneumothorax</a:t>
            </a:r>
            <a:r>
              <a:rPr lang="ru-RU" sz="2000" dirty="0" smtClean="0"/>
              <a:t> – скопление воздуха в полости плевры</a:t>
            </a:r>
            <a:r>
              <a:rPr lang="en-US" sz="2000" dirty="0" smtClean="0"/>
              <a:t>)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    </a:t>
            </a:r>
            <a:r>
              <a:rPr lang="en-US" sz="2000" b="1" dirty="0" err="1"/>
              <a:t>haemo</a:t>
            </a:r>
            <a:r>
              <a:rPr lang="ru-RU" sz="2000" b="1" dirty="0"/>
              <a:t> + название органа</a:t>
            </a:r>
            <a:r>
              <a:rPr lang="ru-RU" sz="2000" dirty="0"/>
              <a:t> = кровоизлияние или скопление крови в полости данного </a:t>
            </a:r>
            <a:r>
              <a:rPr lang="ru-RU" sz="2000" dirty="0" smtClean="0"/>
              <a:t>органа</a:t>
            </a:r>
            <a:r>
              <a:rPr lang="en-US" sz="2000" dirty="0" smtClean="0"/>
              <a:t> (</a:t>
            </a:r>
            <a:r>
              <a:rPr lang="en-US" sz="2000" dirty="0" err="1" smtClean="0"/>
              <a:t>haemopericardium</a:t>
            </a:r>
            <a:r>
              <a:rPr lang="ru-RU" sz="2000" dirty="0" smtClean="0"/>
              <a:t> – скопление крови в полости сердца</a:t>
            </a:r>
            <a:r>
              <a:rPr lang="en-US" sz="2000" dirty="0" smtClean="0"/>
              <a:t>)</a:t>
            </a:r>
            <a:r>
              <a:rPr lang="ru-RU" sz="2000" dirty="0" smtClean="0"/>
              <a:t>;</a:t>
            </a:r>
            <a:endParaRPr lang="ru-RU" sz="2000" dirty="0"/>
          </a:p>
          <a:p>
            <a:r>
              <a:rPr lang="ru-RU" sz="2000" dirty="0"/>
              <a:t>    </a:t>
            </a:r>
            <a:r>
              <a:rPr lang="en-US" sz="2000" b="1" dirty="0"/>
              <a:t>hydro</a:t>
            </a:r>
            <a:r>
              <a:rPr lang="ru-RU" sz="2000" b="1" dirty="0"/>
              <a:t> + название органа</a:t>
            </a:r>
            <a:r>
              <a:rPr lang="ru-RU" sz="2000" dirty="0"/>
              <a:t> = скопление жидкости в полости данного </a:t>
            </a:r>
            <a:r>
              <a:rPr lang="ru-RU" sz="2000" dirty="0" smtClean="0"/>
              <a:t>органа</a:t>
            </a:r>
            <a:r>
              <a:rPr lang="en-US" sz="2000" dirty="0" smtClean="0"/>
              <a:t> (hydrocele</a:t>
            </a:r>
            <a:r>
              <a:rPr lang="ru-RU" sz="2000" dirty="0" smtClean="0"/>
              <a:t> – </a:t>
            </a:r>
            <a:r>
              <a:rPr lang="ru-RU" sz="2000" dirty="0" smtClean="0"/>
              <a:t>водянка яичка</a:t>
            </a:r>
            <a:r>
              <a:rPr lang="en-US" sz="2000" dirty="0" smtClean="0"/>
              <a:t>)</a:t>
            </a:r>
            <a:r>
              <a:rPr lang="ru-RU" sz="2000" dirty="0" smtClean="0"/>
              <a:t>; </a:t>
            </a:r>
            <a:endParaRPr lang="ru-RU" sz="2000" dirty="0"/>
          </a:p>
          <a:p>
            <a:r>
              <a:rPr lang="ru-RU" sz="2000" dirty="0"/>
              <a:t>    </a:t>
            </a:r>
            <a:r>
              <a:rPr lang="en-US" sz="2000" b="1" dirty="0" err="1"/>
              <a:t>pyo</a:t>
            </a:r>
            <a:r>
              <a:rPr lang="ru-RU" sz="2000" b="1" dirty="0"/>
              <a:t> + название органа</a:t>
            </a:r>
            <a:r>
              <a:rPr lang="ru-RU" sz="2000" dirty="0"/>
              <a:t> = скопление гноя в полости данного </a:t>
            </a:r>
            <a:r>
              <a:rPr lang="ru-RU" sz="2000" dirty="0" smtClean="0"/>
              <a:t>органа</a:t>
            </a:r>
            <a:r>
              <a:rPr lang="en-US" sz="2000" dirty="0" smtClean="0"/>
              <a:t> (</a:t>
            </a:r>
            <a:r>
              <a:rPr lang="en-US" sz="2000" dirty="0" err="1" smtClean="0"/>
              <a:t>pyoperitonaeum</a:t>
            </a:r>
            <a:r>
              <a:rPr lang="ru-RU" sz="2000" dirty="0" smtClean="0"/>
              <a:t> – скопление гноя в полости брюшины</a:t>
            </a:r>
            <a:r>
              <a:rPr lang="en-US" sz="2000" dirty="0" smtClean="0"/>
              <a:t>)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6146" name="Picture 2" descr="http://metodich.ru/o-tom-chto-vokalenaya-pedagogika-yavlyaetsya-temnim-delom-lyub/24339_html_19e8fb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25144"/>
            <a:ext cx="2097624" cy="162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2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7315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     Анализируя состав терминов, их происхождение, можно убедиться, что терминология – это система ярких, образных наименований, оживляющих и разнообразящих терминологическую систему медицины. Метафорические термины раскрывают особый мир образных сравнений, рождавшихся в умах ученых. Они помогают войти в систему терминов, разнообразить и расширять свои знания. Это приводит, вместе с расширением общего образовательного уровня, к глубокому пониманию диагностического смысла клинических терминов, к развитию клинического мышления.</a:t>
            </a:r>
          </a:p>
          <a:p>
            <a:pPr marL="0" indent="0" algn="just">
              <a:buNone/>
            </a:pPr>
            <a:r>
              <a:rPr lang="ru-RU" sz="2000" dirty="0" smtClean="0"/>
              <a:t>     Зная анатомический или физиологический термин, а также значение корня, основу сложных слов, приставки и окончания, студент-медик поймет диагностический смысл многих клинических терминов.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8283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764704"/>
            <a:ext cx="6480720" cy="582960"/>
          </a:xfrm>
        </p:spPr>
        <p:txBody>
          <a:bodyPr/>
          <a:lstStyle/>
          <a:p>
            <a:r>
              <a:rPr lang="ru-RU" alt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клиническая терминология</a:t>
            </a:r>
            <a:r>
              <a:rPr lang="ru-RU" alt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alt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6934200" cy="42672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/>
              <a:t>     Клиническая </a:t>
            </a:r>
            <a:r>
              <a:rPr lang="ru-RU" sz="2000" dirty="0"/>
              <a:t>терминология включает термины греко-латинского происхождения, относящиеся к больному организму: патологические (</a:t>
            </a:r>
            <a:r>
              <a:rPr lang="en-US" sz="2000" dirty="0"/>
              <a:t>pathos</a:t>
            </a:r>
            <a:r>
              <a:rPr lang="ru-RU" sz="2000" dirty="0"/>
              <a:t> – болезнь, страдание; </a:t>
            </a:r>
            <a:r>
              <a:rPr lang="en-US" sz="2000" dirty="0"/>
              <a:t>logos</a:t>
            </a:r>
            <a:r>
              <a:rPr lang="ru-RU" sz="2000" dirty="0"/>
              <a:t> - наука) процессы и состояния, явления, связанные с профилактикой и диагностикой болезней, методы обследования и лечения больных, а также названия медицинских приборов, инструментов и оборудования, которыми проводят обследования, операции и лечение</a:t>
            </a:r>
            <a:r>
              <a:rPr lang="ru-RU" sz="2000" dirty="0" smtClean="0"/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     Одни </a:t>
            </a:r>
            <a:r>
              <a:rPr lang="ru-RU" sz="2000" dirty="0"/>
              <a:t>из этих терминов заимствованы как готовые слова из древнегреческого и латинского языков (</a:t>
            </a:r>
            <a:r>
              <a:rPr lang="en-US" sz="2000" dirty="0" err="1"/>
              <a:t>colica</a:t>
            </a:r>
            <a:r>
              <a:rPr lang="ru-RU" sz="2000" dirty="0"/>
              <a:t>, </a:t>
            </a:r>
            <a:r>
              <a:rPr lang="en-US" sz="2000" dirty="0"/>
              <a:t>eczema</a:t>
            </a:r>
            <a:r>
              <a:rPr lang="ru-RU" sz="2000" dirty="0"/>
              <a:t>, </a:t>
            </a:r>
            <a:r>
              <a:rPr lang="en-US" sz="2000" dirty="0"/>
              <a:t>diabetes</a:t>
            </a:r>
            <a:r>
              <a:rPr lang="ru-RU" sz="2000" dirty="0"/>
              <a:t>), большинство других образованы при помощи словообразовательных элементов (префиксы, корни, суффиксы). 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слова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7315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     Составные </a:t>
            </a:r>
            <a:r>
              <a:rPr lang="ru-RU" sz="2000" dirty="0"/>
              <a:t>части латинских слов, также как и русских, следующие: корень, приставка, суффикс и окончание.</a:t>
            </a:r>
          </a:p>
          <a:p>
            <a:pPr marL="0" indent="0" algn="just">
              <a:buNone/>
            </a:pPr>
            <a:r>
              <a:rPr lang="ru-RU" sz="2000" dirty="0" smtClean="0"/>
              <a:t>     Например</a:t>
            </a:r>
            <a:r>
              <a:rPr lang="ru-RU" sz="2000" dirty="0"/>
              <a:t>: </a:t>
            </a:r>
            <a:r>
              <a:rPr lang="ru-RU" sz="2000" dirty="0" err="1"/>
              <a:t>costa</a:t>
            </a:r>
            <a:r>
              <a:rPr lang="ru-RU" sz="2000" dirty="0"/>
              <a:t> – </a:t>
            </a:r>
            <a:r>
              <a:rPr lang="ru-RU" sz="2000" i="1" dirty="0" err="1" smtClean="0"/>
              <a:t>cost</a:t>
            </a:r>
            <a:r>
              <a:rPr lang="ru-RU" sz="2000" i="1" dirty="0" smtClean="0"/>
              <a:t> </a:t>
            </a:r>
            <a:r>
              <a:rPr lang="ru-RU" sz="2000" dirty="0" smtClean="0"/>
              <a:t>- </a:t>
            </a:r>
            <a:r>
              <a:rPr lang="ru-RU" sz="2000" dirty="0"/>
              <a:t>корень </a:t>
            </a:r>
            <a:r>
              <a:rPr lang="ru-RU" sz="2000" i="1" dirty="0" smtClean="0"/>
              <a:t>a </a:t>
            </a:r>
            <a:r>
              <a:rPr lang="ru-RU" sz="2000" dirty="0" smtClean="0"/>
              <a:t>- </a:t>
            </a:r>
            <a:r>
              <a:rPr lang="ru-RU" sz="2000" dirty="0"/>
              <a:t>окончание</a:t>
            </a:r>
          </a:p>
          <a:p>
            <a:pPr marL="0" indent="0" algn="just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Costalis</a:t>
            </a:r>
            <a:r>
              <a:rPr lang="ru-RU" sz="2000" dirty="0" smtClean="0"/>
              <a:t> - </a:t>
            </a:r>
            <a:r>
              <a:rPr lang="ru-RU" sz="2000" i="1" dirty="0" err="1" smtClean="0"/>
              <a:t>cost</a:t>
            </a:r>
            <a:r>
              <a:rPr lang="ru-RU" sz="2000" i="1" dirty="0" smtClean="0"/>
              <a:t> </a:t>
            </a:r>
            <a:r>
              <a:rPr lang="ru-RU" sz="2000" dirty="0" smtClean="0"/>
              <a:t>- </a:t>
            </a:r>
            <a:r>
              <a:rPr lang="ru-RU" sz="2000" i="1" dirty="0" err="1"/>
              <a:t>al</a:t>
            </a:r>
            <a:r>
              <a:rPr lang="ru-RU" sz="2000" dirty="0"/>
              <a:t> – суффикс</a:t>
            </a:r>
          </a:p>
          <a:p>
            <a:pPr marL="0" indent="0" algn="just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Intercostalis</a:t>
            </a:r>
            <a:r>
              <a:rPr lang="ru-RU" sz="2000" dirty="0" smtClean="0"/>
              <a:t> - </a:t>
            </a:r>
            <a:r>
              <a:rPr lang="ru-RU" sz="2000" i="1" dirty="0" err="1"/>
              <a:t>inter</a:t>
            </a:r>
            <a:r>
              <a:rPr lang="ru-RU" sz="2000" dirty="0"/>
              <a:t>- приставка</a:t>
            </a:r>
          </a:p>
          <a:p>
            <a:pPr marL="0" indent="0" algn="just">
              <a:buNone/>
            </a:pPr>
            <a:r>
              <a:rPr lang="ru-RU" sz="2000" dirty="0" smtClean="0"/>
              <a:t>      Корневые </a:t>
            </a:r>
            <a:r>
              <a:rPr lang="ru-RU" sz="2000" dirty="0"/>
              <a:t>и словообразовательные элементы, входящие в состав терминов называют </a:t>
            </a:r>
            <a:r>
              <a:rPr lang="ru-RU" sz="2000" i="1" dirty="0" err="1"/>
              <a:t>терминоэлементами</a:t>
            </a:r>
            <a:r>
              <a:rPr lang="ru-RU" sz="2000" dirty="0"/>
              <a:t> (ТЭ</a:t>
            </a:r>
            <a:r>
              <a:rPr lang="ru-RU" sz="2000" dirty="0" smtClean="0"/>
              <a:t>).</a:t>
            </a:r>
          </a:p>
          <a:p>
            <a:pPr marL="0" indent="0" algn="just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Необходимо </a:t>
            </a:r>
            <a:r>
              <a:rPr lang="ru-RU" sz="2000" dirty="0"/>
              <a:t>отметить, что словообразование в клинической терминологии несколько отличается от словообразования в анатомической терминологии. Каждый словообразовательный элемент несет определенное значение и определяет значение термина в </a:t>
            </a:r>
            <a:r>
              <a:rPr lang="ru-RU" sz="2000" dirty="0" smtClean="0"/>
              <a:t>целом.</a:t>
            </a:r>
            <a:endParaRPr lang="ru-RU" sz="20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7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способы словообразования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73152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i="1" u="sng" dirty="0"/>
              <a:t>1. приставочный</a:t>
            </a:r>
            <a:r>
              <a:rPr lang="ru-RU" sz="2000" i="1" dirty="0"/>
              <a:t>:</a:t>
            </a:r>
          </a:p>
          <a:p>
            <a:pPr marL="0" indent="0" algn="just">
              <a:buNone/>
            </a:pPr>
            <a:r>
              <a:rPr lang="ru-RU" sz="2000" u="sng" dirty="0" err="1"/>
              <a:t>per</a:t>
            </a:r>
            <a:r>
              <a:rPr lang="ru-RU" sz="2000" dirty="0" err="1"/>
              <a:t>-tussis</a:t>
            </a:r>
            <a:r>
              <a:rPr lang="ru-RU" sz="2000" dirty="0"/>
              <a:t> (коклюш: </a:t>
            </a:r>
            <a:r>
              <a:rPr lang="ru-RU" sz="2000" i="1" dirty="0" err="1"/>
              <a:t>per</a:t>
            </a:r>
            <a:r>
              <a:rPr lang="ru-RU" sz="2000" dirty="0"/>
              <a:t> – усиление действия, </a:t>
            </a:r>
            <a:r>
              <a:rPr lang="ru-RU" sz="2000" i="1" dirty="0" err="1"/>
              <a:t>tussis</a:t>
            </a:r>
            <a:r>
              <a:rPr lang="ru-RU" sz="2000" dirty="0"/>
              <a:t> - кашель, т.е. коклюш сопровождается усиленным кашлем)</a:t>
            </a:r>
          </a:p>
          <a:p>
            <a:pPr marL="0" indent="0" algn="just">
              <a:buNone/>
            </a:pPr>
            <a:r>
              <a:rPr lang="ru-RU" sz="2000" i="1" u="sng" dirty="0"/>
              <a:t>2. суффиксальный</a:t>
            </a:r>
            <a:r>
              <a:rPr lang="ru-RU" sz="2000" i="1" dirty="0"/>
              <a:t>:</a:t>
            </a:r>
          </a:p>
          <a:p>
            <a:pPr marL="0" indent="0" algn="just">
              <a:buNone/>
            </a:pPr>
            <a:r>
              <a:rPr lang="ru-RU" sz="2000" dirty="0" err="1"/>
              <a:t>gastr-</a:t>
            </a:r>
            <a:r>
              <a:rPr lang="ru-RU" sz="2000" u="sng" dirty="0" err="1"/>
              <a:t>itis</a:t>
            </a:r>
            <a:r>
              <a:rPr lang="ru-RU" sz="2000" dirty="0"/>
              <a:t> (гастрит: </a:t>
            </a:r>
            <a:r>
              <a:rPr lang="ru-RU" sz="2000" i="1" dirty="0" err="1"/>
              <a:t>gastr</a:t>
            </a:r>
            <a:r>
              <a:rPr lang="ru-RU" sz="2000" dirty="0"/>
              <a:t> – желудок, </a:t>
            </a:r>
            <a:r>
              <a:rPr lang="ru-RU" sz="2000" i="1" dirty="0" err="1"/>
              <a:t>itis</a:t>
            </a:r>
            <a:r>
              <a:rPr lang="ru-RU" sz="2000" dirty="0"/>
              <a:t> - воспаление, т.е. гастрит – это воспаление слизистой </a:t>
            </a:r>
            <a:r>
              <a:rPr lang="ru-RU" sz="2000" dirty="0" smtClean="0"/>
              <a:t>оболочки желудка</a:t>
            </a:r>
            <a:r>
              <a:rPr lang="ru-RU" sz="2000" dirty="0"/>
              <a:t>)</a:t>
            </a:r>
          </a:p>
          <a:p>
            <a:pPr marL="0" indent="0" algn="just">
              <a:buNone/>
            </a:pPr>
            <a:r>
              <a:rPr lang="ru-RU" sz="2000" i="1" u="sng" dirty="0" smtClean="0"/>
              <a:t>3. приставочно-суффиксальный</a:t>
            </a:r>
            <a:r>
              <a:rPr lang="ru-RU" sz="2000" i="1" dirty="0" smtClean="0"/>
              <a:t>:</a:t>
            </a:r>
          </a:p>
          <a:p>
            <a:pPr marL="0" indent="0" algn="just">
              <a:buNone/>
            </a:pPr>
            <a:r>
              <a:rPr lang="ru-RU" sz="2000" u="sng" dirty="0" err="1" smtClean="0"/>
              <a:t>in</a:t>
            </a:r>
            <a:r>
              <a:rPr lang="ru-RU" sz="2000" dirty="0" err="1" smtClean="0"/>
              <a:t>-toxicat-</a:t>
            </a:r>
            <a:r>
              <a:rPr lang="ru-RU" sz="2000" u="sng" dirty="0" err="1" smtClean="0"/>
              <a:t>io</a:t>
            </a:r>
            <a:r>
              <a:rPr lang="ru-RU" sz="2000" dirty="0"/>
              <a:t> (интоксикация: </a:t>
            </a:r>
            <a:r>
              <a:rPr lang="ru-RU" sz="2000" i="1" dirty="0" err="1"/>
              <a:t>in</a:t>
            </a:r>
            <a:r>
              <a:rPr lang="ru-RU" sz="2000" dirty="0"/>
              <a:t> - внутри, </a:t>
            </a:r>
            <a:r>
              <a:rPr lang="ru-RU" sz="2000" i="1" dirty="0" err="1"/>
              <a:t>tox</a:t>
            </a:r>
            <a:r>
              <a:rPr lang="ru-RU" sz="2000" dirty="0"/>
              <a:t> - яд, </a:t>
            </a:r>
            <a:r>
              <a:rPr lang="ru-RU" sz="2000" i="1" dirty="0" err="1"/>
              <a:t>io</a:t>
            </a:r>
            <a:r>
              <a:rPr lang="ru-RU" sz="2000" dirty="0"/>
              <a:t> – процесс, т.е. интоксикация – это внутреннее отравление организма ядовитыми веществами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2359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08912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i="1" u="sng" dirty="0"/>
              <a:t>4. сложение</a:t>
            </a:r>
            <a:r>
              <a:rPr lang="ru-RU" sz="2000" i="1" dirty="0"/>
              <a:t>:</a:t>
            </a:r>
          </a:p>
          <a:p>
            <a:pPr marL="0" indent="0" algn="just">
              <a:buNone/>
            </a:pPr>
            <a:r>
              <a:rPr lang="ru-RU" sz="2000" dirty="0"/>
              <a:t>а) чистое сложение</a:t>
            </a:r>
            <a:r>
              <a:rPr lang="ru-RU" sz="2000" i="1" dirty="0"/>
              <a:t>: </a:t>
            </a:r>
            <a:r>
              <a:rPr lang="ru-RU" sz="2000" u="sng" dirty="0" err="1"/>
              <a:t>haemo</a:t>
            </a:r>
            <a:r>
              <a:rPr lang="ru-RU" sz="2000" dirty="0" err="1"/>
              <a:t>-</a:t>
            </a:r>
            <a:r>
              <a:rPr lang="ru-RU" sz="2000" u="sng" dirty="0" err="1"/>
              <a:t>philia</a:t>
            </a:r>
            <a:r>
              <a:rPr lang="ru-RU" sz="2000" dirty="0"/>
              <a:t> (гемофилия: </a:t>
            </a:r>
            <a:r>
              <a:rPr lang="ru-RU" sz="2000" i="1" u="sng" dirty="0" err="1"/>
              <a:t>haemo</a:t>
            </a:r>
            <a:r>
              <a:rPr lang="ru-RU" sz="2000" u="sng" dirty="0"/>
              <a:t> </a:t>
            </a:r>
            <a:r>
              <a:rPr lang="ru-RU" sz="2000" dirty="0"/>
              <a:t>– кровь, </a:t>
            </a:r>
            <a:r>
              <a:rPr lang="ru-RU" sz="2000" i="1" u="sng" dirty="0" err="1"/>
              <a:t>philia</a:t>
            </a:r>
            <a:r>
              <a:rPr lang="ru-RU" sz="2000" dirty="0"/>
              <a:t> - склонность, предрасположенность, т.е. гемофилия – это заболевание, сопровождающееся повышенной склонностью к кровотечениям)</a:t>
            </a:r>
          </a:p>
          <a:p>
            <a:pPr marL="0" indent="0" algn="just">
              <a:buNone/>
            </a:pPr>
            <a:r>
              <a:rPr lang="ru-RU" sz="2000" dirty="0"/>
              <a:t>б) сложение + суффиксация: </a:t>
            </a:r>
            <a:r>
              <a:rPr lang="ru-RU" sz="2000" u="sng" dirty="0" err="1"/>
              <a:t>osteo</a:t>
            </a:r>
            <a:r>
              <a:rPr lang="ru-RU" sz="2000" dirty="0" err="1"/>
              <a:t>-</a:t>
            </a:r>
            <a:r>
              <a:rPr lang="ru-RU" sz="2000" u="sng" dirty="0" err="1"/>
              <a:t>arthr</a:t>
            </a:r>
            <a:r>
              <a:rPr lang="ru-RU" sz="2000" dirty="0" err="1"/>
              <a:t>-</a:t>
            </a:r>
            <a:r>
              <a:rPr lang="ru-RU" sz="2000" u="sng" dirty="0" err="1"/>
              <a:t>itis</a:t>
            </a:r>
            <a:r>
              <a:rPr lang="ru-RU" sz="2000" i="1" dirty="0"/>
              <a:t> </a:t>
            </a:r>
            <a:r>
              <a:rPr lang="ru-RU" sz="2000" dirty="0"/>
              <a:t>(остеоартрит:</a:t>
            </a:r>
            <a:r>
              <a:rPr lang="ru-RU" sz="2000" i="1" dirty="0"/>
              <a:t> </a:t>
            </a:r>
            <a:r>
              <a:rPr lang="ru-RU" sz="2000" i="1" dirty="0" err="1"/>
              <a:t>osteo</a:t>
            </a:r>
            <a:r>
              <a:rPr lang="ru-RU" sz="2000" i="1" dirty="0"/>
              <a:t>- </a:t>
            </a:r>
            <a:r>
              <a:rPr lang="ru-RU" sz="2000" dirty="0"/>
              <a:t>кость,</a:t>
            </a:r>
            <a:r>
              <a:rPr lang="ru-RU" sz="2000" i="1" dirty="0"/>
              <a:t> </a:t>
            </a:r>
            <a:r>
              <a:rPr lang="ru-RU" sz="2000" i="1" dirty="0" err="1"/>
              <a:t>arthr</a:t>
            </a:r>
            <a:r>
              <a:rPr lang="ru-RU" sz="2000" i="1" dirty="0"/>
              <a:t>- </a:t>
            </a:r>
            <a:r>
              <a:rPr lang="ru-RU" sz="2000" dirty="0"/>
              <a:t>сустав,</a:t>
            </a:r>
            <a:r>
              <a:rPr lang="ru-RU" sz="2000" i="1" dirty="0"/>
              <a:t> </a:t>
            </a:r>
            <a:r>
              <a:rPr lang="ru-RU" sz="2000" i="1" dirty="0" err="1"/>
              <a:t>itis</a:t>
            </a:r>
            <a:r>
              <a:rPr lang="ru-RU" sz="2000" i="1" dirty="0"/>
              <a:t> - </a:t>
            </a:r>
            <a:r>
              <a:rPr lang="ru-RU" sz="2000" dirty="0"/>
              <a:t>воспаление, т.е. остеоартрит – это воспаление костей и суставов</a:t>
            </a:r>
            <a:r>
              <a:rPr lang="ru-RU" sz="2000" dirty="0" smtClean="0"/>
              <a:t>)</a:t>
            </a:r>
          </a:p>
          <a:p>
            <a:pPr marL="0" indent="0" algn="just">
              <a:buNone/>
            </a:pPr>
            <a:r>
              <a:rPr lang="ru-RU" sz="2000" i="1" u="sng" dirty="0"/>
              <a:t>5. сложносокращенные термины</a:t>
            </a:r>
            <a:r>
              <a:rPr lang="ru-RU" sz="2000" i="1" dirty="0" smtClean="0"/>
              <a:t>:</a:t>
            </a:r>
          </a:p>
          <a:p>
            <a:pPr marL="0" indent="0" algn="just">
              <a:buNone/>
            </a:pPr>
            <a:r>
              <a:rPr lang="ru-RU" sz="2000" dirty="0"/>
              <a:t>а) если одна из основ образована от прилагательного с суффиксами – </a:t>
            </a:r>
            <a:r>
              <a:rPr lang="ru-RU" sz="2000" dirty="0" err="1"/>
              <a:t>ide</a:t>
            </a:r>
            <a:r>
              <a:rPr lang="ru-RU" sz="2000" dirty="0"/>
              <a:t>, -</a:t>
            </a:r>
            <a:r>
              <a:rPr lang="ru-RU" sz="2000" dirty="0" err="1"/>
              <a:t>al</a:t>
            </a:r>
            <a:r>
              <a:rPr lang="ru-RU" sz="2000" dirty="0"/>
              <a:t>, -</a:t>
            </a:r>
            <a:r>
              <a:rPr lang="ru-RU" sz="2000" dirty="0" err="1"/>
              <a:t>ar</a:t>
            </a:r>
            <a:r>
              <a:rPr lang="ru-RU" sz="2000" dirty="0"/>
              <a:t>, -</a:t>
            </a:r>
            <a:r>
              <a:rPr lang="ru-RU" sz="2000" dirty="0" err="1"/>
              <a:t>os</a:t>
            </a:r>
            <a:r>
              <a:rPr lang="ru-RU" sz="2000" dirty="0"/>
              <a:t>, -</a:t>
            </a:r>
            <a:r>
              <a:rPr lang="ru-RU" sz="2000" dirty="0" err="1"/>
              <a:t>ic</a:t>
            </a:r>
            <a:r>
              <a:rPr lang="ru-RU" sz="2000" dirty="0"/>
              <a:t>, то может происходить сокращение производящей основы на этот </a:t>
            </a:r>
            <a:r>
              <a:rPr lang="ru-RU" sz="2000" dirty="0" smtClean="0"/>
              <a:t>суффикс. </a:t>
            </a:r>
            <a:r>
              <a:rPr lang="ru-RU" sz="2000" dirty="0"/>
              <a:t>Но данные суффиксы могут и сохраняться при </a:t>
            </a:r>
            <a:r>
              <a:rPr lang="ru-RU" sz="2000" dirty="0" smtClean="0"/>
              <a:t>словообразовании.</a:t>
            </a:r>
          </a:p>
          <a:p>
            <a:pPr marL="0" indent="0" algn="just">
              <a:buNone/>
            </a:pPr>
            <a:r>
              <a:rPr lang="ru-RU" sz="2000" dirty="0" smtClean="0"/>
              <a:t>б) </a:t>
            </a:r>
            <a:r>
              <a:rPr lang="ru-RU" sz="2000" dirty="0"/>
              <a:t>если производящее слово является сложным, то может опускаться одна из основ, чаще всего «</a:t>
            </a:r>
            <a:r>
              <a:rPr lang="ru-RU" sz="2000" b="1" dirty="0" err="1"/>
              <a:t>cyto</a:t>
            </a:r>
            <a:r>
              <a:rPr lang="ru-RU" sz="2000" dirty="0"/>
              <a:t>», значение термина при этом не меняется: </a:t>
            </a:r>
            <a:r>
              <a:rPr lang="ru-RU" sz="2000" dirty="0" err="1"/>
              <a:t>leuco</a:t>
            </a:r>
            <a:r>
              <a:rPr lang="ru-RU" sz="2000" u="sng" dirty="0" err="1"/>
              <a:t>cyto</a:t>
            </a:r>
            <a:r>
              <a:rPr lang="ru-RU" sz="2000" dirty="0" err="1"/>
              <a:t>penia</a:t>
            </a:r>
            <a:r>
              <a:rPr lang="ru-RU" sz="2000" dirty="0"/>
              <a:t> → </a:t>
            </a:r>
            <a:r>
              <a:rPr lang="ru-RU" sz="2000" dirty="0" err="1"/>
              <a:t>leucopenia</a:t>
            </a:r>
            <a:r>
              <a:rPr lang="ru-RU" sz="2000" dirty="0"/>
              <a:t> (</a:t>
            </a:r>
            <a:r>
              <a:rPr lang="ru-RU" sz="2000" i="1" dirty="0" err="1"/>
              <a:t>leuco</a:t>
            </a:r>
            <a:r>
              <a:rPr lang="ru-RU" sz="2000" dirty="0"/>
              <a:t> - белый, </a:t>
            </a:r>
            <a:r>
              <a:rPr lang="ru-RU" sz="2000" i="1" dirty="0" err="1"/>
              <a:t>cyto</a:t>
            </a:r>
            <a:r>
              <a:rPr lang="ru-RU" sz="2000" dirty="0"/>
              <a:t> – клетка, </a:t>
            </a:r>
            <a:r>
              <a:rPr lang="ru-RU" sz="2000" i="1" dirty="0" err="1"/>
              <a:t>penia</a:t>
            </a:r>
            <a:r>
              <a:rPr lang="ru-RU" sz="2000" dirty="0"/>
              <a:t> – недостаток, т.е. </a:t>
            </a:r>
            <a:r>
              <a:rPr lang="ru-RU" sz="2000" dirty="0" err="1"/>
              <a:t>лейкоцитопения</a:t>
            </a:r>
            <a:r>
              <a:rPr lang="ru-RU" sz="2000" dirty="0"/>
              <a:t> = лейкопения = недостаточное количество лейкоцитов в крови).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55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571184" cy="715963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Суффиксация в клинической терминологии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992888" cy="42672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Суффиксы в клинической терминологии имеют определенное значение</a:t>
            </a:r>
            <a:r>
              <a:rPr lang="ru-RU" sz="2000" dirty="0" smtClean="0"/>
              <a:t>:</a:t>
            </a:r>
          </a:p>
          <a:p>
            <a:pPr marL="0" lvl="0" indent="0">
              <a:buNone/>
            </a:pPr>
            <a:r>
              <a:rPr lang="ru-RU" sz="2000" b="1" dirty="0" smtClean="0"/>
              <a:t>     –</a:t>
            </a:r>
            <a:r>
              <a:rPr lang="en-US" sz="2000" b="1" dirty="0"/>
              <a:t>itis</a:t>
            </a:r>
            <a:r>
              <a:rPr lang="ru-RU" sz="2000" b="1" dirty="0"/>
              <a:t>: </a:t>
            </a:r>
            <a:r>
              <a:rPr lang="ru-RU" sz="2000" b="1" i="1" dirty="0"/>
              <a:t>воспаление</a:t>
            </a:r>
            <a:r>
              <a:rPr lang="ru-RU" sz="2000" dirty="0"/>
              <a:t> (</a:t>
            </a:r>
            <a:r>
              <a:rPr lang="en-US" sz="2000" i="1" dirty="0"/>
              <a:t>gastritis</a:t>
            </a:r>
            <a:r>
              <a:rPr lang="ru-RU" sz="2000" dirty="0"/>
              <a:t> – воспаление слизистой желудка</a:t>
            </a:r>
            <a:r>
              <a:rPr lang="ru-RU" sz="2000" dirty="0" smtClean="0"/>
              <a:t>)  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b="1" i="1" dirty="0" smtClean="0"/>
              <a:t>Примечание.</a:t>
            </a:r>
            <a:r>
              <a:rPr lang="ru-RU" sz="2000" dirty="0" smtClean="0"/>
              <a:t> Иногда </a:t>
            </a:r>
            <a:r>
              <a:rPr lang="ru-RU" sz="2000" dirty="0"/>
              <a:t>названия воспалительных процессов образованы без суффикса «</a:t>
            </a:r>
            <a:r>
              <a:rPr lang="en-US" sz="2000" dirty="0"/>
              <a:t>itis</a:t>
            </a:r>
            <a:r>
              <a:rPr lang="ru-RU" sz="2000" dirty="0"/>
              <a:t>» </a:t>
            </a:r>
            <a:r>
              <a:rPr lang="ru-RU" sz="2000" i="1" dirty="0"/>
              <a:t>– </a:t>
            </a:r>
            <a:r>
              <a:rPr lang="en-US" sz="2000" i="1" dirty="0"/>
              <a:t>pneumonia</a:t>
            </a:r>
            <a:r>
              <a:rPr lang="ru-RU" sz="2000" dirty="0"/>
              <a:t> (воспаление легких</a:t>
            </a:r>
            <a:r>
              <a:rPr lang="ru-RU" sz="2000" i="1" dirty="0"/>
              <a:t>), </a:t>
            </a:r>
            <a:r>
              <a:rPr lang="en-US" sz="2000" i="1" dirty="0"/>
              <a:t>angina</a:t>
            </a:r>
            <a:r>
              <a:rPr lang="ru-RU" sz="2000" dirty="0"/>
              <a:t> (гнойное воспаление </a:t>
            </a:r>
            <a:r>
              <a:rPr lang="ru-RU" sz="2000" dirty="0" smtClean="0"/>
              <a:t>миндалин);</a:t>
            </a:r>
          </a:p>
          <a:p>
            <a:pPr marL="0" indent="0">
              <a:buNone/>
            </a:pPr>
            <a:r>
              <a:rPr lang="ru-RU" sz="2000" dirty="0" smtClean="0"/>
              <a:t>     -</a:t>
            </a:r>
            <a:r>
              <a:rPr lang="en-US" sz="2000" b="1" dirty="0" err="1" smtClean="0"/>
              <a:t>oma</a:t>
            </a:r>
            <a:r>
              <a:rPr lang="ru-RU" sz="2000" dirty="0" smtClean="0"/>
              <a:t>: </a:t>
            </a:r>
            <a:r>
              <a:rPr lang="ru-RU" sz="2000" b="1" i="1" dirty="0" smtClean="0"/>
              <a:t>опухоль</a:t>
            </a:r>
            <a:r>
              <a:rPr lang="ru-RU" sz="2000" dirty="0" smtClean="0"/>
              <a:t>. При этом основа указывает на ткань, из которой состоит опухоль (</a:t>
            </a:r>
            <a:r>
              <a:rPr lang="en-US" sz="2000" i="1" dirty="0" smtClean="0"/>
              <a:t>osteoma</a:t>
            </a:r>
            <a:r>
              <a:rPr lang="ru-RU" sz="2000" i="1" dirty="0" smtClean="0"/>
              <a:t> </a:t>
            </a:r>
            <a:r>
              <a:rPr lang="ru-RU" sz="2000" dirty="0" smtClean="0"/>
              <a:t>- опухоль из костной ткани).</a:t>
            </a:r>
            <a:endParaRPr lang="ru-RU" sz="2000" dirty="0"/>
          </a:p>
          <a:p>
            <a:pPr marL="0" indent="0">
              <a:buNone/>
            </a:pPr>
            <a:r>
              <a:rPr lang="ru-RU" sz="2000" b="1" i="1" dirty="0" smtClean="0"/>
              <a:t>Примечание. </a:t>
            </a:r>
            <a:r>
              <a:rPr lang="ru-RU" sz="2000" dirty="0" smtClean="0"/>
              <a:t>Два </a:t>
            </a:r>
            <a:r>
              <a:rPr lang="ru-RU" sz="2000" dirty="0"/>
              <a:t>названия опухолей не содержат указания на ткань: </a:t>
            </a:r>
            <a:r>
              <a:rPr lang="en-US" sz="2000" i="1" dirty="0"/>
              <a:t>sarcoma</a:t>
            </a:r>
            <a:r>
              <a:rPr lang="ru-RU" sz="2000" dirty="0"/>
              <a:t> – злокачественная опухоль из незрелой соединительной ткани,   </a:t>
            </a:r>
            <a:r>
              <a:rPr lang="en-US" sz="2000" i="1" dirty="0"/>
              <a:t>carcinoma</a:t>
            </a:r>
            <a:r>
              <a:rPr lang="ru-RU" sz="2000" dirty="0"/>
              <a:t> – злокачественная опухоль из плоского или железистого </a:t>
            </a:r>
            <a:r>
              <a:rPr lang="ru-RU" sz="2000" dirty="0" smtClean="0"/>
              <a:t>эпителия;</a:t>
            </a:r>
            <a:endParaRPr lang="ru-RU" sz="2000" dirty="0"/>
          </a:p>
          <a:p>
            <a:pPr marL="0" indent="0">
              <a:buNone/>
            </a:pPr>
            <a:endParaRPr lang="ru-RU" sz="2000" b="1" i="1" dirty="0"/>
          </a:p>
        </p:txBody>
      </p:sp>
      <p:pic>
        <p:nvPicPr>
          <p:cNvPr id="1026" name="Picture 2" descr="http://xn-------73dbav2bdxogf6abx0bei.xn--p1ai/images/filemanager/%D0%BF%D1%80%D0%BE%D0%B5%D0%BA%D1%82%20%D0%BC%D0%B0%D0%BB%D1%8B%D0%B9%20%D1%82%D0%B0%D0%B7/lejkowata-klatka-piersiowa-przyczyny-objawy-leczenie_3690029.jpg?150655035607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77906"/>
            <a:ext cx="1872208" cy="138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85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315200" cy="4267200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000" b="1" dirty="0"/>
              <a:t>– </a:t>
            </a:r>
            <a:r>
              <a:rPr lang="en-US" sz="2000" b="1" dirty="0" err="1"/>
              <a:t>osis</a:t>
            </a:r>
            <a:r>
              <a:rPr lang="ru-RU" sz="2000" b="1" dirty="0"/>
              <a:t>, - </a:t>
            </a:r>
            <a:r>
              <a:rPr lang="en-US" sz="2000" b="1" dirty="0" err="1"/>
              <a:t>iasis</a:t>
            </a:r>
            <a:r>
              <a:rPr lang="ru-RU" sz="2000" dirty="0"/>
              <a:t>: а) </a:t>
            </a:r>
            <a:r>
              <a:rPr lang="ru-RU" sz="2000" b="1" i="1" dirty="0"/>
              <a:t>патологический процесс или его результат</a:t>
            </a:r>
            <a:r>
              <a:rPr lang="ru-RU" sz="2000" dirty="0"/>
              <a:t> (</a:t>
            </a:r>
            <a:r>
              <a:rPr lang="en-US" sz="2000" i="1" dirty="0"/>
              <a:t>stenosis</a:t>
            </a:r>
            <a:r>
              <a:rPr lang="ru-RU" sz="2000" dirty="0"/>
              <a:t> – сужение,</a:t>
            </a:r>
            <a:r>
              <a:rPr lang="ru-RU" sz="2000" i="1" dirty="0"/>
              <a:t> </a:t>
            </a:r>
            <a:r>
              <a:rPr lang="en-US" sz="2000" i="1" dirty="0"/>
              <a:t>sclerosis </a:t>
            </a:r>
            <a:r>
              <a:rPr lang="ru-RU" sz="2000" dirty="0"/>
              <a:t>–</a:t>
            </a:r>
            <a:r>
              <a:rPr lang="ru-RU" sz="2000" dirty="0" smtClean="0"/>
              <a:t>уплотнение);</a:t>
            </a:r>
          </a:p>
          <a:p>
            <a:pPr marL="0" indent="0" algn="just">
              <a:buNone/>
            </a:pPr>
            <a:r>
              <a:rPr lang="ru-RU" sz="2000" dirty="0"/>
              <a:t>б) </a:t>
            </a:r>
            <a:r>
              <a:rPr lang="ru-RU" sz="2000" b="1" i="1" dirty="0" err="1"/>
              <a:t>невоспалительное</a:t>
            </a:r>
            <a:r>
              <a:rPr lang="ru-RU" sz="2000" b="1" i="1" dirty="0"/>
              <a:t> заболевание</a:t>
            </a:r>
            <a:r>
              <a:rPr lang="ru-RU" sz="2000" dirty="0"/>
              <a:t>, основа при этом может указывать на название органа (</a:t>
            </a:r>
            <a:r>
              <a:rPr lang="en-US" sz="2000" i="1" dirty="0"/>
              <a:t>nephrosis</a:t>
            </a:r>
            <a:r>
              <a:rPr lang="ru-RU" sz="2000" dirty="0"/>
              <a:t> – </a:t>
            </a:r>
            <a:r>
              <a:rPr lang="ru-RU" sz="2000" dirty="0" err="1"/>
              <a:t>невоспалительное</a:t>
            </a:r>
            <a:r>
              <a:rPr lang="ru-RU" sz="2000" dirty="0"/>
              <a:t> заболевание почек), на возбудителя болезни (</a:t>
            </a:r>
            <a:r>
              <a:rPr lang="en-US" sz="2000" i="1" dirty="0" err="1"/>
              <a:t>amoebiasis</a:t>
            </a:r>
            <a:r>
              <a:rPr lang="ru-RU" sz="2000" dirty="0"/>
              <a:t> – заболевание, вызванное амёбами), на вещество, вызывающее заболевание (</a:t>
            </a:r>
            <a:r>
              <a:rPr lang="en-US" sz="2000" i="1" dirty="0"/>
              <a:t>mycosis</a:t>
            </a:r>
            <a:r>
              <a:rPr lang="ru-RU" sz="2000" dirty="0"/>
              <a:t> – грибковое заболевание);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b="1" i="1" dirty="0" smtClean="0"/>
              <a:t>Прим</a:t>
            </a:r>
            <a:r>
              <a:rPr lang="ru-RU" sz="2000" dirty="0" smtClean="0"/>
              <a:t>ечание. Сочетание </a:t>
            </a:r>
            <a:r>
              <a:rPr lang="ru-RU" sz="2000" dirty="0"/>
              <a:t>«</a:t>
            </a:r>
            <a:r>
              <a:rPr lang="en-US" sz="2000" b="1" dirty="0" err="1"/>
              <a:t>omatosis</a:t>
            </a:r>
            <a:r>
              <a:rPr lang="ru-RU" sz="2000" dirty="0"/>
              <a:t>» в конце термина обозначает «</a:t>
            </a:r>
            <a:r>
              <a:rPr lang="ru-RU" sz="2000" b="1" i="1" dirty="0"/>
              <a:t>множественные опухоли</a:t>
            </a:r>
            <a:r>
              <a:rPr lang="ru-RU" sz="2000" dirty="0"/>
              <a:t>» (</a:t>
            </a:r>
            <a:r>
              <a:rPr lang="en-US" sz="2000" i="1" dirty="0" err="1"/>
              <a:t>myomatosis</a:t>
            </a:r>
            <a:r>
              <a:rPr lang="ru-RU" sz="2000" dirty="0"/>
              <a:t> – множественные миомы), «</a:t>
            </a:r>
            <a:r>
              <a:rPr lang="en-US" sz="2000" b="1" dirty="0" err="1"/>
              <a:t>cytosis</a:t>
            </a:r>
            <a:r>
              <a:rPr lang="ru-RU" sz="2000" dirty="0"/>
              <a:t>» обозначает «</a:t>
            </a:r>
            <a:r>
              <a:rPr lang="ru-RU" sz="2000" b="1" i="1" dirty="0"/>
              <a:t>увеличение количества клеток</a:t>
            </a:r>
            <a:r>
              <a:rPr lang="ru-RU" sz="2000" dirty="0"/>
              <a:t>» </a:t>
            </a:r>
            <a:r>
              <a:rPr lang="ru-RU" sz="2000" dirty="0" smtClean="0"/>
              <a:t>(</a:t>
            </a:r>
            <a:r>
              <a:rPr lang="en-US" sz="2000" i="1" dirty="0" err="1" smtClean="0"/>
              <a:t>erythrocytosis</a:t>
            </a:r>
            <a:r>
              <a:rPr lang="ru-RU" sz="2000" dirty="0" smtClean="0"/>
              <a:t> </a:t>
            </a:r>
            <a:r>
              <a:rPr lang="ru-RU" sz="2000" dirty="0"/>
              <a:t>– увеличение количества </a:t>
            </a:r>
            <a:r>
              <a:rPr lang="ru-RU" sz="2000" dirty="0" smtClean="0"/>
              <a:t>красных клеток).</a:t>
            </a:r>
            <a:endParaRPr lang="ru-RU" sz="2000" dirty="0"/>
          </a:p>
          <a:p>
            <a:pPr marL="0" lvl="0" indent="0" algn="just">
              <a:buNone/>
            </a:pPr>
            <a:r>
              <a:rPr lang="ru-RU" sz="2000" b="1" dirty="0"/>
              <a:t>– </a:t>
            </a:r>
            <a:r>
              <a:rPr lang="en-US" sz="2000" b="1" dirty="0" err="1"/>
              <a:t>ismus</a:t>
            </a:r>
            <a:r>
              <a:rPr lang="en-US" sz="2000" dirty="0"/>
              <a:t>: </a:t>
            </a:r>
            <a:r>
              <a:rPr lang="ru-RU" sz="2000" dirty="0" smtClean="0"/>
              <a:t>а) </a:t>
            </a:r>
            <a:r>
              <a:rPr lang="ru-RU" sz="2000" b="1" i="1" dirty="0" smtClean="0"/>
              <a:t>отравление</a:t>
            </a:r>
            <a:r>
              <a:rPr lang="ru-RU" sz="2000" dirty="0"/>
              <a:t>, при этом основа указывает на вещество  (</a:t>
            </a:r>
            <a:r>
              <a:rPr lang="en-US" sz="2000" i="1" dirty="0" err="1"/>
              <a:t>plumbismus</a:t>
            </a:r>
            <a:r>
              <a:rPr lang="ru-RU" sz="2000" dirty="0"/>
              <a:t> – отравление свинцом),</a:t>
            </a:r>
          </a:p>
          <a:p>
            <a:pPr marL="0" indent="0" algn="just">
              <a:buNone/>
            </a:pPr>
            <a:r>
              <a:rPr lang="ru-RU" sz="2000" dirty="0"/>
              <a:t>б) </a:t>
            </a:r>
            <a:r>
              <a:rPr lang="ru-RU" sz="2000" b="1" i="1" dirty="0"/>
              <a:t>патологическое состояние</a:t>
            </a:r>
            <a:r>
              <a:rPr lang="ru-RU" sz="2000" dirty="0"/>
              <a:t> (</a:t>
            </a:r>
            <a:r>
              <a:rPr lang="en-US" sz="2000" i="1" dirty="0" err="1"/>
              <a:t>hypopituitarismus</a:t>
            </a:r>
            <a:r>
              <a:rPr lang="ru-RU" sz="2000" dirty="0"/>
              <a:t> – пониженная функция гипофиза; </a:t>
            </a:r>
            <a:r>
              <a:rPr lang="en-US" sz="2000" dirty="0"/>
              <a:t>strabismus</a:t>
            </a:r>
            <a:r>
              <a:rPr lang="ru-RU" sz="2000" dirty="0"/>
              <a:t> – косоглазие).  </a:t>
            </a:r>
          </a:p>
          <a:p>
            <a:pPr marL="0" indent="0">
              <a:buNone/>
            </a:pPr>
            <a:endParaRPr lang="ru-RU" sz="2000" dirty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57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Префиксация в клинической терминологии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     Приставка</a:t>
            </a:r>
            <a:r>
              <a:rPr lang="ru-RU" sz="2000" dirty="0"/>
              <a:t>, внося, закрепленное за ней значение, в слово, может указывать на место локализации патологии, наличие или степень выраженности какого-либо отклонения от нормального анатомического строения или физиологического течения процессов в организме человека. </a:t>
            </a:r>
            <a:r>
              <a:rPr lang="ru-RU" sz="2000" dirty="0" smtClean="0"/>
              <a:t>Наличие </a:t>
            </a:r>
            <a:r>
              <a:rPr lang="ru-RU" sz="2000" dirty="0"/>
              <a:t>в клинической терминологии как латинских, так и греческих производящих основ логично предполагает употребление приставок из обоих языков. </a:t>
            </a:r>
          </a:p>
          <a:p>
            <a:pPr marL="0" indent="0" algn="just">
              <a:buNone/>
            </a:pPr>
            <a:r>
              <a:rPr lang="ru-RU" sz="2000" dirty="0"/>
              <a:t>     Как правило, латинские приставки присоединяются к латинским корням, греческие – к греческим: </a:t>
            </a:r>
          </a:p>
          <a:p>
            <a:pPr marL="0" indent="0" algn="just">
              <a:buNone/>
            </a:pPr>
            <a:r>
              <a:rPr lang="ru-RU" sz="2000" dirty="0"/>
              <a:t>            </a:t>
            </a:r>
            <a:r>
              <a:rPr lang="en-US" sz="2000" i="1" dirty="0"/>
              <a:t>intra</a:t>
            </a:r>
            <a:r>
              <a:rPr lang="ru-RU" sz="2000" i="1" dirty="0"/>
              <a:t> (лат.) + </a:t>
            </a:r>
            <a:r>
              <a:rPr lang="en-US" sz="2000" i="1" dirty="0" err="1"/>
              <a:t>cutaneus</a:t>
            </a:r>
            <a:r>
              <a:rPr lang="ru-RU" sz="2000" i="1" dirty="0"/>
              <a:t> (лат.) - внутрикожный 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i="1" dirty="0"/>
              <a:t>            </a:t>
            </a:r>
            <a:r>
              <a:rPr lang="en-US" sz="2000" i="1" dirty="0" err="1"/>
              <a:t>meso</a:t>
            </a:r>
            <a:r>
              <a:rPr lang="ru-RU" sz="2000" i="1" dirty="0"/>
              <a:t> (греч.) + </a:t>
            </a:r>
            <a:r>
              <a:rPr lang="en-US" sz="2000" i="1" dirty="0"/>
              <a:t>derma</a:t>
            </a:r>
            <a:r>
              <a:rPr lang="ru-RU" sz="2000" i="1" dirty="0"/>
              <a:t> (греч.) – внутренний слой кожи.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Но бывают и смешанные, греко-латинские соединения: </a:t>
            </a:r>
          </a:p>
          <a:p>
            <a:pPr marL="0" indent="0" algn="just">
              <a:buNone/>
            </a:pPr>
            <a:r>
              <a:rPr lang="ru-RU" sz="2000" dirty="0"/>
              <a:t>            </a:t>
            </a:r>
            <a:r>
              <a:rPr lang="en-US" sz="2000" i="1" dirty="0"/>
              <a:t>end</a:t>
            </a:r>
            <a:r>
              <a:rPr lang="ru-RU" sz="2000" i="1" dirty="0"/>
              <a:t> (греч.) +  </a:t>
            </a:r>
            <a:r>
              <a:rPr lang="en-US" sz="2000" i="1" dirty="0" err="1"/>
              <a:t>arteriitis</a:t>
            </a:r>
            <a:r>
              <a:rPr lang="ru-RU" sz="2000" i="1" dirty="0"/>
              <a:t> (лат.) – эндартериит, </a:t>
            </a:r>
            <a:r>
              <a:rPr lang="ru-RU" sz="2000" i="1" dirty="0" smtClean="0"/>
              <a:t>воспаление внутреннего слоя </a:t>
            </a:r>
            <a:r>
              <a:rPr lang="ru-RU" sz="2000" i="1" dirty="0"/>
              <a:t>артерии.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640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1">
      <a:dk1>
        <a:srgbClr val="4D4D4D"/>
      </a:dk1>
      <a:lt1>
        <a:srgbClr val="FFFFFF"/>
      </a:lt1>
      <a:dk2>
        <a:srgbClr val="4D4D4D"/>
      </a:dk2>
      <a:lt2>
        <a:srgbClr val="00629E"/>
      </a:lt2>
      <a:accent1>
        <a:srgbClr val="0077C0"/>
      </a:accent1>
      <a:accent2>
        <a:srgbClr val="0082D2"/>
      </a:accent2>
      <a:accent3>
        <a:srgbClr val="FFFFFF"/>
      </a:accent3>
      <a:accent4>
        <a:srgbClr val="404040"/>
      </a:accent4>
      <a:accent5>
        <a:srgbClr val="AABDDC"/>
      </a:accent5>
      <a:accent6>
        <a:srgbClr val="0075BE"/>
      </a:accent6>
      <a:hlink>
        <a:srgbClr val="008CE2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CD5B12"/>
        </a:lt2>
        <a:accent1>
          <a:srgbClr val="E6721D"/>
        </a:accent1>
        <a:accent2>
          <a:srgbClr val="F09125"/>
        </a:accent2>
        <a:accent3>
          <a:srgbClr val="FFFFFF"/>
        </a:accent3>
        <a:accent4>
          <a:srgbClr val="404040"/>
        </a:accent4>
        <a:accent5>
          <a:srgbClr val="F0BCAB"/>
        </a:accent5>
        <a:accent6>
          <a:srgbClr val="D98320"/>
        </a:accent6>
        <a:hlink>
          <a:srgbClr val="F0973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B5206"/>
        </a:lt2>
        <a:accent1>
          <a:srgbClr val="622C0A"/>
        </a:accent1>
        <a:accent2>
          <a:srgbClr val="E58218"/>
        </a:accent2>
        <a:accent3>
          <a:srgbClr val="FFFFFF"/>
        </a:accent3>
        <a:accent4>
          <a:srgbClr val="404040"/>
        </a:accent4>
        <a:accent5>
          <a:srgbClr val="B7ACAA"/>
        </a:accent5>
        <a:accent6>
          <a:srgbClr val="CF7515"/>
        </a:accent6>
        <a:hlink>
          <a:srgbClr val="8B35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6C362C"/>
        </a:lt2>
        <a:accent1>
          <a:srgbClr val="CA792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E1BEAB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28E32"/>
        </a:lt2>
        <a:accent1>
          <a:srgbClr val="D89306"/>
        </a:accent1>
        <a:accent2>
          <a:srgbClr val="E19E06"/>
        </a:accent2>
        <a:accent3>
          <a:srgbClr val="FFFFFF"/>
        </a:accent3>
        <a:accent4>
          <a:srgbClr val="404040"/>
        </a:accent4>
        <a:accent5>
          <a:srgbClr val="E9C8AA"/>
        </a:accent5>
        <a:accent6>
          <a:srgbClr val="CC8F05"/>
        </a:accent6>
        <a:hlink>
          <a:srgbClr val="EFB20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0082D2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0075BE"/>
        </a:accent6>
        <a:hlink>
          <a:srgbClr val="008C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273</TotalTime>
  <Words>1797</Words>
  <Application>Microsoft Office PowerPoint</Application>
  <PresentationFormat>Экран (4:3)</PresentationFormat>
  <Paragraphs>215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Microsoft Sans Serif</vt:lpstr>
      <vt:lpstr>Times New Roman</vt:lpstr>
      <vt:lpstr>powerpoint-template</vt:lpstr>
      <vt:lpstr>Способы конструирования клинических терминов</vt:lpstr>
      <vt:lpstr>Цели и задачи проекта</vt:lpstr>
      <vt:lpstr>Что такое клиническая терминология?</vt:lpstr>
      <vt:lpstr>Состав слова</vt:lpstr>
      <vt:lpstr>Основные способы словообразования</vt:lpstr>
      <vt:lpstr>Презентация PowerPoint</vt:lpstr>
      <vt:lpstr>Суффиксация в клинической терминологии</vt:lpstr>
      <vt:lpstr>Презентация PowerPoint</vt:lpstr>
      <vt:lpstr>Префиксация в клинической терминологии</vt:lpstr>
      <vt:lpstr>Частотные латинские и греческие приставки </vt:lpstr>
      <vt:lpstr>Структура клинических терминоэлементов</vt:lpstr>
      <vt:lpstr>Презентация PowerPoint</vt:lpstr>
      <vt:lpstr>Типы клинических терминов</vt:lpstr>
      <vt:lpstr>Презентация PowerPoint</vt:lpstr>
      <vt:lpstr>Презентация PowerPoint</vt:lpstr>
      <vt:lpstr>Основные греческие корни</vt:lpstr>
      <vt:lpstr>Презентация PowerPoint</vt:lpstr>
      <vt:lpstr>Важнейшие конечные корневые терминоэлементы</vt:lpstr>
      <vt:lpstr>Некоторые особенности клинического словообразования</vt:lpstr>
      <vt:lpstr>Презентация PowerPoint</vt:lpstr>
      <vt:lpstr>Заключение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конструирования клинических терминов</dc:title>
  <dc:creator>1317</dc:creator>
  <cp:lastModifiedBy>Игорь Смирнов</cp:lastModifiedBy>
  <cp:revision>24</cp:revision>
  <dcterms:created xsi:type="dcterms:W3CDTF">2018-02-16T18:36:24Z</dcterms:created>
  <dcterms:modified xsi:type="dcterms:W3CDTF">2018-02-25T15:12:40Z</dcterms:modified>
</cp:coreProperties>
</file>