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9" r:id="rId4"/>
    <p:sldId id="258" r:id="rId5"/>
    <p:sldId id="277" r:id="rId6"/>
    <p:sldId id="279" r:id="rId7"/>
    <p:sldId id="284" r:id="rId8"/>
    <p:sldId id="260" r:id="rId9"/>
    <p:sldId id="285" r:id="rId10"/>
    <p:sldId id="286" r:id="rId11"/>
    <p:sldId id="280" r:id="rId12"/>
    <p:sldId id="262" r:id="rId13"/>
    <p:sldId id="263" r:id="rId14"/>
    <p:sldId id="282" r:id="rId15"/>
    <p:sldId id="270" r:id="rId16"/>
    <p:sldId id="281" r:id="rId17"/>
    <p:sldId id="271" r:id="rId18"/>
    <p:sldId id="272" r:id="rId19"/>
    <p:sldId id="273" r:id="rId20"/>
    <p:sldId id="274" r:id="rId21"/>
    <p:sldId id="275" r:id="rId22"/>
    <p:sldId id="27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346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852936"/>
            <a:ext cx="8572560" cy="3672408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63538" indent="-269875"/>
            <a:r>
              <a:rPr lang="ru-RU" sz="3600" b="1" i="1" dirty="0" smtClean="0">
                <a:solidFill>
                  <a:schemeClr val="tx1"/>
                </a:solidFill>
              </a:rPr>
              <a:t>Проект на тему </a:t>
            </a:r>
            <a:r>
              <a:rPr lang="ru-RU" sz="3600" dirty="0" smtClean="0">
                <a:solidFill>
                  <a:schemeClr val="tx1"/>
                </a:solidFill>
              </a:rPr>
              <a:t>                                                                                  </a:t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>«</a:t>
            </a:r>
            <a:r>
              <a:rPr lang="ru-RU" sz="3600" b="1" i="1" dirty="0" smtClean="0">
                <a:solidFill>
                  <a:schemeClr val="tx1"/>
                </a:solidFill>
              </a:rPr>
              <a:t>Медицинские термины и мифы»</a:t>
            </a:r>
            <a:br>
              <a:rPr lang="ru-RU" sz="3600" b="1" i="1" dirty="0" smtClean="0">
                <a:solidFill>
                  <a:schemeClr val="tx1"/>
                </a:solidFill>
              </a:rPr>
            </a:br>
            <a:r>
              <a:rPr lang="ru-RU" sz="3600" b="1" i="1" dirty="0" smtClean="0">
                <a:solidFill>
                  <a:schemeClr val="tx1"/>
                </a:solidFill>
              </a:rPr>
              <a:t/>
            </a:r>
            <a:br>
              <a:rPr lang="ru-RU" sz="3600" b="1" i="1" dirty="0" smtClean="0">
                <a:solidFill>
                  <a:schemeClr val="tx1"/>
                </a:solidFill>
              </a:rPr>
            </a:br>
            <a:r>
              <a:rPr lang="ru-RU" sz="3600" b="1" i="1" dirty="0" smtClean="0">
                <a:solidFill>
                  <a:schemeClr val="tx1"/>
                </a:solidFill>
              </a:rPr>
              <a:t/>
            </a:r>
            <a:br>
              <a:rPr lang="ru-RU" sz="3600" b="1" i="1" dirty="0" smtClean="0">
                <a:solidFill>
                  <a:schemeClr val="tx1"/>
                </a:solidFill>
              </a:rPr>
            </a:br>
            <a:r>
              <a:rPr lang="ru-RU" sz="3600" b="1" i="1" dirty="0">
                <a:solidFill>
                  <a:schemeClr val="tx1"/>
                </a:solidFill>
              </a:rPr>
              <a:t/>
            </a:r>
            <a:br>
              <a:rPr lang="ru-RU" sz="3600" b="1" i="1" dirty="0">
                <a:solidFill>
                  <a:schemeClr val="tx1"/>
                </a:solidFill>
              </a:rPr>
            </a:br>
            <a:r>
              <a:rPr lang="ru-RU" sz="2800" b="1" i="1" dirty="0" smtClean="0">
                <a:solidFill>
                  <a:schemeClr val="tx1"/>
                </a:solidFill>
              </a:rPr>
              <a:t>Авторы: </a:t>
            </a:r>
            <a:br>
              <a:rPr lang="ru-RU" sz="2800" b="1" i="1" dirty="0" smtClean="0">
                <a:solidFill>
                  <a:schemeClr val="tx1"/>
                </a:solidFill>
              </a:rPr>
            </a:br>
            <a:r>
              <a:rPr lang="ru-RU" sz="2800" b="1" i="1" dirty="0" smtClean="0">
                <a:solidFill>
                  <a:schemeClr val="tx1"/>
                </a:solidFill>
              </a:rPr>
              <a:t>Ефименко Анна Юрьевна, преподаватель латинского языка;</a:t>
            </a:r>
            <a:br>
              <a:rPr lang="ru-RU" sz="2800" b="1" i="1" dirty="0" smtClean="0">
                <a:solidFill>
                  <a:schemeClr val="tx1"/>
                </a:solidFill>
              </a:rPr>
            </a:br>
            <a:r>
              <a:rPr lang="ru-RU" sz="2800" b="1" i="1" dirty="0" smtClean="0">
                <a:solidFill>
                  <a:schemeClr val="tx1"/>
                </a:solidFill>
              </a:rPr>
              <a:t>Матвеева Анастасия, студентка 2-го курса, специальность Фармация</a:t>
            </a: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4000" dirty="0">
                <a:solidFill>
                  <a:schemeClr val="tx1"/>
                </a:solidFill>
              </a:rPr>
              <a:t> </a:t>
            </a:r>
            <a:r>
              <a:rPr lang="ru-RU" sz="4000" dirty="0" smtClean="0">
                <a:solidFill>
                  <a:schemeClr val="tx1"/>
                </a:solidFill>
              </a:rPr>
              <a:t>                            </a:t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      </a:t>
            </a:r>
            <a:br>
              <a:rPr lang="ru-RU" sz="2400" dirty="0" smtClean="0">
                <a:solidFill>
                  <a:schemeClr val="tx1"/>
                </a:solidFill>
              </a:rPr>
            </a:b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32656"/>
            <a:ext cx="7920880" cy="65690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ГБПОУ </a:t>
            </a:r>
            <a:r>
              <a:rPr lang="ru-RU" sz="2800" b="1" dirty="0" smtClean="0">
                <a:solidFill>
                  <a:schemeClr val="tx1"/>
                </a:solidFill>
              </a:rPr>
              <a:t>«Тольяттинский </a:t>
            </a:r>
            <a:r>
              <a:rPr lang="ru-RU" sz="2800" b="1" dirty="0">
                <a:solidFill>
                  <a:schemeClr val="tx1"/>
                </a:solidFill>
              </a:rPr>
              <a:t>медицинский </a:t>
            </a:r>
            <a:r>
              <a:rPr lang="ru-RU" sz="2800" b="1" dirty="0" smtClean="0">
                <a:solidFill>
                  <a:schemeClr val="tx1"/>
                </a:solidFill>
              </a:rPr>
              <a:t>колледж»</a:t>
            </a:r>
            <a:endParaRPr lang="ru-RU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7740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4464496" cy="34563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3140968"/>
            <a:ext cx="4430266" cy="33843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36096" y="2564904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АТЛАНТИДА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42145264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3B3A3A"/>
                </a:solidFill>
                <a:ea typeface="Times New Roman" panose="02020603050405020304" pitchFamily="18" charset="0"/>
              </a:rPr>
              <a:t>Паутинная </a:t>
            </a:r>
            <a:r>
              <a:rPr lang="ru-RU" sz="2400" b="1" dirty="0">
                <a:solidFill>
                  <a:srgbClr val="3B3A3A"/>
                </a:solidFill>
                <a:ea typeface="Times New Roman" panose="02020603050405020304" pitchFamily="18" charset="0"/>
              </a:rPr>
              <a:t>оболочка </a:t>
            </a:r>
            <a:r>
              <a:rPr lang="ru-RU" sz="2400" b="1" dirty="0" smtClean="0">
                <a:solidFill>
                  <a:srgbClr val="3B3A3A"/>
                </a:solidFill>
                <a:ea typeface="Times New Roman" panose="02020603050405020304" pitchFamily="18" charset="0"/>
              </a:rPr>
              <a:t>мозга (</a:t>
            </a:r>
            <a:r>
              <a:rPr lang="en-US" sz="2400" b="1" i="1" dirty="0" smtClean="0">
                <a:solidFill>
                  <a:srgbClr val="3B3A3A"/>
                </a:solidFill>
                <a:ea typeface="Times New Roman" panose="02020603050405020304" pitchFamily="18" charset="0"/>
              </a:rPr>
              <a:t>arachnoidea</a:t>
            </a:r>
            <a:r>
              <a:rPr lang="ru-RU" sz="2400" b="1" i="1" dirty="0" smtClean="0">
                <a:solidFill>
                  <a:srgbClr val="3B3A3A"/>
                </a:solidFill>
                <a:ea typeface="Times New Roman" panose="02020603050405020304" pitchFamily="18" charset="0"/>
              </a:rPr>
              <a:t>)</a:t>
            </a:r>
            <a:r>
              <a:rPr lang="ru-RU" sz="2400" b="1" dirty="0" smtClean="0">
                <a:solidFill>
                  <a:srgbClr val="3B3A3A"/>
                </a:solidFill>
                <a:ea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3B3A3A"/>
                </a:solidFill>
                <a:ea typeface="Times New Roman" panose="02020603050405020304" pitchFamily="18" charset="0"/>
              </a:rPr>
              <a:t>названа по имени Арахны, славившейся своим искусством ткать. Афина наказала Арахну, превратив её в паука, за то, что она осмелилась соперничать с ней.</a:t>
            </a:r>
            <a:endParaRPr lang="ru-RU" sz="24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3528" y="1916832"/>
            <a:ext cx="4032448" cy="3744416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60032" y="2780928"/>
            <a:ext cx="3960440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8743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2400" b="1" dirty="0">
                <a:solidFill>
                  <a:schemeClr val="tx1"/>
                </a:solidFill>
              </a:rPr>
              <a:t>Corona Veneris </a:t>
            </a:r>
            <a:r>
              <a:rPr lang="ru-RU" sz="2400" dirty="0">
                <a:solidFill>
                  <a:schemeClr val="tx1"/>
                </a:solidFill>
              </a:rPr>
              <a:t>- корона Венеры - сифилитическая сыпь на лбу. Данный симптом назван по имени Венеры – древнегреческой богини любви. </a:t>
            </a:r>
          </a:p>
        </p:txBody>
      </p:sp>
      <p:pic>
        <p:nvPicPr>
          <p:cNvPr id="6148" name="Picture 4" descr="C:\Users\Анастасия\Desktop\49635930_d_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596" y="1428736"/>
            <a:ext cx="3286148" cy="507723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Конференции\Картинки\корона венеры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1756" y="2408092"/>
            <a:ext cx="4553647" cy="3235486"/>
          </a:xfrm>
          <a:prstGeom prst="round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2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b="1" dirty="0">
                <a:solidFill>
                  <a:schemeClr val="tx1"/>
                </a:solidFill>
              </a:rPr>
              <a:t>Caput Medusae (голова Медузы) - </a:t>
            </a:r>
            <a:r>
              <a:rPr lang="ru-RU" sz="2400" dirty="0">
                <a:solidFill>
                  <a:schemeClr val="tx1"/>
                </a:solidFill>
              </a:rPr>
              <a:t>так называется расширение подкожных вен передней брюшной стенки со змеевидным ветвлением вокруг пупка, наблюдаемое при портальной гипертензии. </a:t>
            </a:r>
          </a:p>
        </p:txBody>
      </p:sp>
      <p:pic>
        <p:nvPicPr>
          <p:cNvPr id="7172" name="Picture 4" descr="G:\Конференции\Картинки\голова медузы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6" t="4395" r="7478" b="7709"/>
          <a:stretch>
            <a:fillRect/>
          </a:stretch>
        </p:blipFill>
        <p:spPr bwMode="auto">
          <a:xfrm>
            <a:off x="5857884" y="2143116"/>
            <a:ext cx="2714644" cy="285752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http://img-2006-02.photosight.ru/08/1266505.jpg"/>
          <p:cNvPicPr>
            <a:picLocks noChangeAspect="1" noChangeArrowheads="1"/>
          </p:cNvPicPr>
          <p:nvPr/>
        </p:nvPicPr>
        <p:blipFill>
          <a:blip r:embed="rId3"/>
          <a:srcRect l="5625" r="7187" b="390"/>
          <a:stretch>
            <a:fillRect/>
          </a:stretch>
        </p:blipFill>
        <p:spPr bwMode="auto">
          <a:xfrm>
            <a:off x="122672" y="1785926"/>
            <a:ext cx="5158684" cy="4714908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7654424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3B3A3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«Самовлюблённый нарцисс» </a:t>
            </a:r>
            <a:r>
              <a:rPr lang="ru-RU" sz="2400" dirty="0" smtClean="0">
                <a:solidFill>
                  <a:srgbClr val="3B3A3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так </a:t>
            </a:r>
            <a:r>
              <a:rPr lang="ru-RU" sz="2400" dirty="0">
                <a:solidFill>
                  <a:srgbClr val="3B3A3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говорят о человеке, который думает о себе, что он лучше, умнее всех и никогда не </a:t>
            </a:r>
            <a:r>
              <a:rPr lang="ru-RU" sz="2400" dirty="0" smtClean="0">
                <a:solidFill>
                  <a:srgbClr val="3B3A3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ошибается. Название восходит к мифу о прекрасном юноше </a:t>
            </a:r>
            <a:r>
              <a:rPr lang="ru-RU" sz="2400" b="1" dirty="0" smtClean="0">
                <a:solidFill>
                  <a:srgbClr val="3B3A3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Нарциссе</a:t>
            </a:r>
            <a:r>
              <a:rPr lang="ru-RU" sz="2400" dirty="0" smtClean="0">
                <a:solidFill>
                  <a:srgbClr val="3B3A3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который влюбился в своё отражение.</a:t>
            </a:r>
            <a:endParaRPr lang="ru-RU" sz="2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2040" y="2852936"/>
            <a:ext cx="3818268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852936"/>
            <a:ext cx="3888432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7107777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868346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chemeClr val="tx1"/>
                </a:solidFill>
              </a:rPr>
              <a:t>Мифы присутствуют в названиях </a:t>
            </a:r>
            <a:r>
              <a:rPr lang="ru-RU" sz="2400" dirty="0">
                <a:solidFill>
                  <a:schemeClr val="tx1"/>
                </a:solidFill>
              </a:rPr>
              <a:t>химических </a:t>
            </a:r>
            <a:r>
              <a:rPr lang="ru-RU" sz="2400" dirty="0" smtClean="0">
                <a:solidFill>
                  <a:schemeClr val="tx1"/>
                </a:solidFill>
              </a:rPr>
              <a:t>элементов </a:t>
            </a:r>
            <a:r>
              <a:rPr lang="ru-RU" sz="2400" dirty="0">
                <a:solidFill>
                  <a:schemeClr val="tx1"/>
                </a:solidFill>
              </a:rPr>
              <a:t>(нептуний, палладий, плутоний, уран, церий и </a:t>
            </a:r>
            <a:r>
              <a:rPr lang="ru-RU" sz="2400" dirty="0" smtClean="0">
                <a:solidFill>
                  <a:schemeClr val="tx1"/>
                </a:solidFill>
              </a:rPr>
              <a:t>другие).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3315" name="Picture 3" descr="C:\Users\Анастасия\Desktop\U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357298"/>
            <a:ext cx="2214578" cy="2371626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Анастасия\Desktop\00024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64" y="4071941"/>
            <a:ext cx="2297213" cy="251380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://snch.nm.ru/titan/uranu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1357297"/>
            <a:ext cx="3643338" cy="247366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19460" name="Picture 4" descr="http://newmif.ru/u/dd/mif/41/fot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794" y="4071941"/>
            <a:ext cx="4059235" cy="2535427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6313509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3B3A3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названия некоторых химических элементов вошли </a:t>
            </a:r>
            <a:r>
              <a:rPr lang="ru-RU" sz="2400" dirty="0">
                <a:solidFill>
                  <a:srgbClr val="3B3A3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латинские наименования стран и городов</a:t>
            </a:r>
            <a:endParaRPr lang="ru-RU" sz="2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2276872"/>
            <a:ext cx="2952328" cy="24482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676" y="4365104"/>
            <a:ext cx="2772308" cy="21602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1417638"/>
            <a:ext cx="2674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3B3A3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Рутений</a:t>
            </a:r>
            <a:r>
              <a:rPr lang="ru-RU" sz="2400" b="1" i="1" dirty="0">
                <a:solidFill>
                  <a:srgbClr val="3B3A3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3B3A3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Россия</a:t>
            </a:r>
            <a:endParaRPr lang="ru-RU" sz="2400" b="1" i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2387789"/>
            <a:ext cx="3018121" cy="21213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48" y="4365103"/>
            <a:ext cx="2664296" cy="21602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68144" y="1556792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3B3A3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Галлий – Франция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65542206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2400" b="1" dirty="0">
                <a:solidFill>
                  <a:schemeClr val="tx1"/>
                </a:solidFill>
              </a:rPr>
              <a:t>Acidum </a:t>
            </a:r>
            <a:r>
              <a:rPr lang="en-US" sz="2400" b="1" dirty="0" smtClean="0">
                <a:solidFill>
                  <a:schemeClr val="tx1"/>
                </a:solidFill>
              </a:rPr>
              <a:t>tartaricum</a:t>
            </a:r>
            <a:r>
              <a:rPr lang="ru-RU" sz="2400" b="1" dirty="0" smtClean="0">
                <a:solidFill>
                  <a:schemeClr val="tx1"/>
                </a:solidFill>
              </a:rPr>
              <a:t>- </a:t>
            </a:r>
            <a:r>
              <a:rPr lang="ru-RU" sz="2400" dirty="0">
                <a:solidFill>
                  <a:schemeClr val="tx1"/>
                </a:solidFill>
              </a:rPr>
              <a:t>виннокаменная кислота; отсюда тартрат, гидротартрат и т.д. Тартар - согласно древнегреческой космогонии, это нижняя часть </a:t>
            </a:r>
            <a:r>
              <a:rPr lang="ru-RU" sz="2400" dirty="0" smtClean="0">
                <a:solidFill>
                  <a:schemeClr val="tx1"/>
                </a:solidFill>
              </a:rPr>
              <a:t>преисподней. 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4338" name="Picture 2" descr="C:\Users\Анастасия\Desktop\3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9" t="3991" r="16186" b="221"/>
          <a:stretch>
            <a:fillRect/>
          </a:stretch>
        </p:blipFill>
        <p:spPr bwMode="auto">
          <a:xfrm>
            <a:off x="500034" y="2143116"/>
            <a:ext cx="3073322" cy="4214842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://mithology.ru/tartar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1357298"/>
            <a:ext cx="2715533" cy="505212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5239355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chemeClr val="tx1"/>
                </a:solidFill>
              </a:rPr>
              <a:t>Сын Гипноса</a:t>
            </a:r>
            <a:r>
              <a:rPr lang="ru-RU" sz="2400" dirty="0">
                <a:solidFill>
                  <a:schemeClr val="tx1"/>
                </a:solidFill>
              </a:rPr>
              <a:t>, </a:t>
            </a:r>
            <a:r>
              <a:rPr lang="ru-RU" sz="2400" b="1" dirty="0">
                <a:solidFill>
                  <a:schemeClr val="tx1"/>
                </a:solidFill>
              </a:rPr>
              <a:t>бог сновидений Морфей</a:t>
            </a:r>
            <a:r>
              <a:rPr lang="ru-RU" sz="2400" dirty="0">
                <a:solidFill>
                  <a:schemeClr val="tx1"/>
                </a:solidFill>
              </a:rPr>
              <a:t>, которого изображали в виде старика с крыльями, остался в названиях препаратов наркотического и снотворного действия, содержащих </a:t>
            </a:r>
            <a:r>
              <a:rPr lang="ru-RU" sz="2400" dirty="0" smtClean="0">
                <a:solidFill>
                  <a:schemeClr val="tx1"/>
                </a:solidFill>
              </a:rPr>
              <a:t>морфий. 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7414" name="Picture 6" descr="http://ugabuga.ru/files/monsters/grek_mif/hypnos.jpg"/>
          <p:cNvPicPr>
            <a:picLocks noChangeAspect="1" noChangeArrowheads="1"/>
          </p:cNvPicPr>
          <p:nvPr/>
        </p:nvPicPr>
        <p:blipFill>
          <a:blip r:embed="rId2"/>
          <a:srcRect l="8163" r="10204" b="14077"/>
          <a:stretch>
            <a:fillRect/>
          </a:stretch>
        </p:blipFill>
        <p:spPr bwMode="auto">
          <a:xfrm>
            <a:off x="714348" y="1920309"/>
            <a:ext cx="3429024" cy="4639373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17416" name="Picture 8" descr="http://chemistry-chemists.com/N6_2011/L1/Morphine_vial.jpg"/>
          <p:cNvPicPr>
            <a:picLocks noChangeAspect="1" noChangeArrowheads="1"/>
          </p:cNvPicPr>
          <p:nvPr/>
        </p:nvPicPr>
        <p:blipFill>
          <a:blip r:embed="rId3"/>
          <a:srcRect l="26237" t="26432" r="2718" b="23763"/>
          <a:stretch>
            <a:fillRect/>
          </a:stretch>
        </p:blipFill>
        <p:spPr bwMode="auto">
          <a:xfrm rot="16200000">
            <a:off x="4218376" y="2646780"/>
            <a:ext cx="4835690" cy="2542477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008361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2400" dirty="0">
                <a:solidFill>
                  <a:schemeClr val="tx1"/>
                </a:solidFill>
              </a:rPr>
              <a:t>Растение </a:t>
            </a:r>
            <a:r>
              <a:rPr lang="ru-RU" sz="2400" b="1" dirty="0">
                <a:solidFill>
                  <a:schemeClr val="tx1"/>
                </a:solidFill>
              </a:rPr>
              <a:t>Atropa belladonna </a:t>
            </a:r>
            <a:r>
              <a:rPr lang="ru-RU" sz="2400" dirty="0">
                <a:solidFill>
                  <a:schemeClr val="tx1"/>
                </a:solidFill>
              </a:rPr>
              <a:t>и производные от него препараты </a:t>
            </a:r>
            <a:r>
              <a:rPr lang="ru-RU" sz="2400" dirty="0" smtClean="0">
                <a:solidFill>
                  <a:schemeClr val="tx1"/>
                </a:solidFill>
              </a:rPr>
              <a:t>согласно олимпийской религии отсылают </a:t>
            </a:r>
            <a:r>
              <a:rPr lang="ru-RU" sz="2400" dirty="0">
                <a:solidFill>
                  <a:schemeClr val="tx1"/>
                </a:solidFill>
              </a:rPr>
              <a:t>к одной из трех богинь судьбы. 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" name="Picture 2" descr="http://www.ayzdorov.ru/images/Travi/belladon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4667258" y="2190736"/>
            <a:ext cx="4572000" cy="3048001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16388" name="Picture 4" descr="http://www.painterilya.com/artworks/moiri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672" y="1700808"/>
            <a:ext cx="3429024" cy="4913230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1968619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332656"/>
            <a:ext cx="8820472" cy="2016224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tx1"/>
                </a:solidFill>
              </a:rPr>
              <a:t>Мифология</a:t>
            </a:r>
            <a:r>
              <a:rPr lang="ru-RU" sz="2400" dirty="0">
                <a:solidFill>
                  <a:schemeClr val="tx1"/>
                </a:solidFill>
              </a:rPr>
              <a:t> (с греч. mythos  - «предание, сказание» и logos – «учение, слово») – это фантастическое представление о мире, свойственное человеку первобытнообщинной фармации, передаваемое в форме устных повествований – мифов.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5852" y="2357430"/>
            <a:ext cx="6639119" cy="4200508"/>
          </a:xfrm>
          <a:prstGeom prst="roundRect">
            <a:avLst/>
          </a:prstGeom>
          <a:noFill/>
          <a:ln w="38100">
            <a:solidFill>
              <a:srgbClr val="00206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88305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29600" cy="3071834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/>
              <a:t>Выводы и результаты</a:t>
            </a:r>
            <a:r>
              <a:rPr lang="ru-RU" sz="2400" b="1" dirty="0" smtClean="0">
                <a:solidFill>
                  <a:schemeClr val="tx1"/>
                </a:solidFill>
              </a:rPr>
              <a:t>: 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Таким </a:t>
            </a:r>
            <a:r>
              <a:rPr lang="ru-RU" sz="2400" dirty="0">
                <a:solidFill>
                  <a:schemeClr val="tx1"/>
                </a:solidFill>
              </a:rPr>
              <a:t>образом, в результате исследования установлено, что в основе многих медицинских терминов лежат мифологические персонажи, а также мифы о богах и божественных существах.  Знание мифологических источников, событий и персонажей позволяют </a:t>
            </a:r>
            <a:r>
              <a:rPr lang="ru-RU" sz="2400" dirty="0" smtClean="0">
                <a:solidFill>
                  <a:schemeClr val="tx1"/>
                </a:solidFill>
              </a:rPr>
              <a:t>воспринимать </a:t>
            </a:r>
            <a:r>
              <a:rPr lang="ru-RU" sz="2400" dirty="0">
                <a:solidFill>
                  <a:schemeClr val="tx1"/>
                </a:solidFill>
              </a:rPr>
              <a:t>мифологизмы как наиболее яркие и интересные  по своей структуре и значению медицинские </a:t>
            </a:r>
            <a:r>
              <a:rPr lang="ru-RU" sz="2400" dirty="0" smtClean="0">
                <a:solidFill>
                  <a:schemeClr val="tx1"/>
                </a:solidFill>
              </a:rPr>
              <a:t>термины.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5362" name="Picture 2" descr="http://podrukoi.ucoz.ru/_ld/1/554653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3643313"/>
            <a:ext cx="2143140" cy="2975183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8856228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57158" y="928670"/>
            <a:ext cx="4071934" cy="4896544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solidFill>
                  <a:schemeClr val="tx1"/>
                </a:solidFill>
              </a:rPr>
              <a:t>«Термин </a:t>
            </a:r>
            <a:r>
              <a:rPr lang="ru-RU" sz="2800" dirty="0">
                <a:solidFill>
                  <a:schemeClr val="tx1"/>
                </a:solidFill>
              </a:rPr>
              <a:t>есть душа культурного участка земли со всем его содержимым и, как душа, не только облекает свое тело, но и живет в самой сокровенной глубине </a:t>
            </a:r>
            <a:r>
              <a:rPr lang="ru-RU" sz="2800" dirty="0" smtClean="0">
                <a:solidFill>
                  <a:schemeClr val="tx1"/>
                </a:solidFill>
              </a:rPr>
              <a:t>его». 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i="1" dirty="0" smtClean="0">
                <a:solidFill>
                  <a:schemeClr val="tx1"/>
                </a:solidFill>
              </a:rPr>
              <a:t>Павел Флоренский</a:t>
            </a:r>
            <a:endParaRPr lang="ru-RU" sz="2800" i="1" dirty="0">
              <a:solidFill>
                <a:schemeClr val="tx1"/>
              </a:solidFill>
            </a:endParaRPr>
          </a:p>
        </p:txBody>
      </p:sp>
      <p:pic>
        <p:nvPicPr>
          <p:cNvPr id="17410" name="Picture 2" descr="C:\Users\Анастасия\Desktop\121-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571480"/>
            <a:ext cx="4341232" cy="564360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739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57158" y="785794"/>
            <a:ext cx="8229600" cy="1252728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tx1"/>
                </a:solidFill>
                <a:latin typeface="Comic Sans MS" pitchFamily="66" charset="0"/>
              </a:rPr>
              <a:t>Спасибо за внимание!</a:t>
            </a:r>
            <a:endParaRPr lang="ru-RU" sz="4800" dirty="0">
              <a:latin typeface="Comic Sans MS" pitchFamily="66" charset="0"/>
            </a:endParaRPr>
          </a:p>
        </p:txBody>
      </p:sp>
      <p:pic>
        <p:nvPicPr>
          <p:cNvPr id="5" name="Picture 2" descr="E:\Untitled5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2000240"/>
            <a:ext cx="4143404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58329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chemeClr val="tx1"/>
                </a:solidFill>
              </a:rPr>
              <a:t>Мифологизмы </a:t>
            </a:r>
            <a:r>
              <a:rPr lang="ru-RU" sz="2400" dirty="0">
                <a:solidFill>
                  <a:schemeClr val="tx1"/>
                </a:solidFill>
              </a:rPr>
              <a:t>– это термины, имеющие в своем составе имя мифологического (из античной мифологии) персонажа. Например, Морфей – сон, Венера – </a:t>
            </a:r>
            <a:r>
              <a:rPr lang="ru-RU" sz="2400" dirty="0" smtClean="0">
                <a:solidFill>
                  <a:schemeClr val="tx1"/>
                </a:solidFill>
              </a:rPr>
              <a:t>любовь.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Анастасия\Desktop\0_6098f_a61cd9ae_L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11" y="1785926"/>
            <a:ext cx="4501693" cy="457203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http://2.bp.blogspot.com/_Bv094d8T1BY/TLRk_gHtCSI/AAAAAAAAA8s/c5k6qc83iPo/s1600/LA_NASCITA_DI_VENER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714488"/>
            <a:ext cx="3804275" cy="4572032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591403043"/>
      </p:ext>
    </p:extLst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8328"/>
            <a:ext cx="8219256" cy="1722520"/>
          </a:xfrm>
        </p:spPr>
        <p:txBody>
          <a:bodyPr>
            <a:normAutofit/>
          </a:bodyPr>
          <a:lstStyle/>
          <a:p>
            <a:pPr algn="just"/>
            <a:r>
              <a:rPr lang="ru-RU" sz="2700" b="1" dirty="0">
                <a:solidFill>
                  <a:schemeClr val="tx1"/>
                </a:solidFill>
              </a:rPr>
              <a:t>Цель </a:t>
            </a:r>
            <a:r>
              <a:rPr lang="ru-RU" sz="2700" b="1" dirty="0" smtClean="0">
                <a:solidFill>
                  <a:schemeClr val="tx1"/>
                </a:solidFill>
              </a:rPr>
              <a:t>проекта - </a:t>
            </a:r>
            <a:r>
              <a:rPr lang="ru-RU" sz="2400" dirty="0" smtClean="0">
                <a:solidFill>
                  <a:schemeClr val="tx1"/>
                </a:solidFill>
              </a:rPr>
              <a:t>проанализировать некоторые </a:t>
            </a:r>
            <a:r>
              <a:rPr lang="ru-RU" sz="2400" dirty="0">
                <a:solidFill>
                  <a:schemeClr val="tx1"/>
                </a:solidFill>
              </a:rPr>
              <a:t>медицинские термины с точки зрения их мифологического </a:t>
            </a:r>
            <a:r>
              <a:rPr lang="ru-RU" sz="2400" dirty="0" smtClean="0">
                <a:solidFill>
                  <a:schemeClr val="tx1"/>
                </a:solidFill>
              </a:rPr>
              <a:t>происхождения.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2053" name="Picture 5" descr="C:\Users\Анастасия\Desktop\55782266_open_boo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4414" y="2714620"/>
            <a:ext cx="6667500" cy="38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4093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solidFill>
                  <a:srgbClr val="3B3A3A"/>
                </a:solidFill>
                <a:ea typeface="Times New Roman" panose="02020603050405020304" pitchFamily="18" charset="0"/>
              </a:rPr>
              <a:t>Слово </a:t>
            </a: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«термин» имеет античное </a:t>
            </a:r>
            <a:r>
              <a:rPr lang="ru-RU" sz="24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происхождение. Термин</a:t>
            </a:r>
            <a:r>
              <a:rPr lang="ru-RU" sz="2400" dirty="0" smtClean="0">
                <a:solidFill>
                  <a:srgbClr val="3B3A3A"/>
                </a:solidFill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3B3A3A"/>
                </a:solidFill>
                <a:ea typeface="Times New Roman" panose="02020603050405020304" pitchFamily="18" charset="0"/>
              </a:rPr>
              <a:t>(</a:t>
            </a:r>
            <a:r>
              <a:rPr lang="ru-RU" sz="2400" b="1" i="1" dirty="0">
                <a:solidFill>
                  <a:srgbClr val="3B3A3A"/>
                </a:solidFill>
                <a:ea typeface="Times New Roman" panose="02020603050405020304" pitchFamily="18" charset="0"/>
              </a:rPr>
              <a:t>Terminus</a:t>
            </a:r>
            <a:r>
              <a:rPr lang="ru-RU" sz="2400" dirty="0">
                <a:solidFill>
                  <a:srgbClr val="3B3A3A"/>
                </a:solidFill>
                <a:ea typeface="Times New Roman" panose="02020603050405020304" pitchFamily="18" charset="0"/>
              </a:rPr>
              <a:t>) – римский бог межей и пограничных межевых знаков и камней, считавшихся </a:t>
            </a:r>
            <a:r>
              <a:rPr lang="ru-RU" sz="2400" dirty="0" smtClean="0">
                <a:solidFill>
                  <a:srgbClr val="3B3A3A"/>
                </a:solidFill>
                <a:ea typeface="Times New Roman" panose="02020603050405020304" pitchFamily="18" charset="0"/>
              </a:rPr>
              <a:t>священными</a:t>
            </a:r>
            <a:r>
              <a:rPr lang="ru-RU" sz="2400" dirty="0">
                <a:solidFill>
                  <a:srgbClr val="3B3A3A"/>
                </a:solidFill>
                <a:ea typeface="Times New Roman" panose="02020603050405020304" pitchFamily="18" charset="0"/>
              </a:rPr>
              <a:t>.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2184" y="2060848"/>
            <a:ext cx="5544616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1230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400" b="1" dirty="0">
                <a:solidFill>
                  <a:schemeClr val="tx1"/>
                </a:solidFill>
              </a:rPr>
              <a:t>Tendo Achillis</a:t>
            </a:r>
            <a:r>
              <a:rPr lang="ru-RU" sz="2400" dirty="0">
                <a:solidFill>
                  <a:schemeClr val="tx1"/>
                </a:solidFill>
              </a:rPr>
              <a:t> - ахиллово сухожилие (пяточное). Названо по имени героя Троянской войны Ахилла (Ахиллеса).</a:t>
            </a:r>
          </a:p>
        </p:txBody>
      </p:sp>
      <p:pic>
        <p:nvPicPr>
          <p:cNvPr id="3076" name="Picture 4" descr="C:\Users\Анастасия\Desktop\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472" y="1379881"/>
            <a:ext cx="3643338" cy="5204769"/>
          </a:xfrm>
          <a:prstGeom prst="round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Конференции\Картинки\ахиллово сухожилие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2357430"/>
            <a:ext cx="4038600" cy="3000396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5726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91264" cy="1402416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i="1" dirty="0">
                <a:solidFill>
                  <a:schemeClr val="tx1"/>
                </a:solidFill>
              </a:rPr>
              <a:t>Cornu Ammonis - </a:t>
            </a:r>
            <a:r>
              <a:rPr lang="ru-RU" sz="2400" dirty="0">
                <a:solidFill>
                  <a:schemeClr val="tx1"/>
                </a:solidFill>
              </a:rPr>
              <a:t>Аммонов </a:t>
            </a:r>
            <a:r>
              <a:rPr lang="ru-RU" sz="2400" dirty="0" smtClean="0">
                <a:solidFill>
                  <a:schemeClr val="tx1"/>
                </a:solidFill>
              </a:rPr>
              <a:t>рог -  назван </a:t>
            </a:r>
            <a:r>
              <a:rPr lang="ru-RU" sz="2400" dirty="0">
                <a:solidFill>
                  <a:schemeClr val="tx1"/>
                </a:solidFill>
              </a:rPr>
              <a:t>по имени древнеегипетского божества Амона </a:t>
            </a:r>
            <a:r>
              <a:rPr lang="ru-RU" sz="2400" dirty="0" smtClean="0">
                <a:solidFill>
                  <a:schemeClr val="tx1"/>
                </a:solidFill>
              </a:rPr>
              <a:t>Ра</a:t>
            </a:r>
            <a:r>
              <a:rPr lang="ru-RU" sz="2400" dirty="0">
                <a:solidFill>
                  <a:schemeClr val="tx1"/>
                </a:solidFill>
              </a:rPr>
              <a:t>. Термин "Аммонов рог" ввел в медицину болонский медик Дж. Аранций (1530-1589) для обозначения вала, вдающегося в просвет нижнего рога бокового желудочка мозга. </a:t>
            </a:r>
          </a:p>
        </p:txBody>
      </p:sp>
      <p:pic>
        <p:nvPicPr>
          <p:cNvPr id="27650" name="Picture 2" descr="http://meduniver.com/Medical/Anatom/Img/7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571744"/>
            <a:ext cx="3656798" cy="3767133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27652" name="Picture 4" descr="http://zhaba.ru/_pics/jvumfcwo9rb1765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500174"/>
            <a:ext cx="3643338" cy="5275926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52489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3B3A3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Имя великана Атланта </a:t>
            </a:r>
            <a:r>
              <a:rPr lang="ru-RU" sz="2400" dirty="0">
                <a:solidFill>
                  <a:srgbClr val="3B3A3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ассоциируется с названием первого шейного позвонка в анатомической терминологии </a:t>
            </a:r>
            <a:r>
              <a:rPr lang="ru-RU" sz="2400" dirty="0" smtClean="0">
                <a:solidFill>
                  <a:srgbClr val="3B3A3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ru-RU" sz="2400" b="1" dirty="0" smtClean="0">
                <a:solidFill>
                  <a:schemeClr val="tx1"/>
                </a:solidFill>
              </a:rPr>
              <a:t>Atlas.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099" name="Picture 3" descr="C:\Users\Анастасия\Desktop\ec672b2cd4cb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40" y="1986175"/>
            <a:ext cx="3156097" cy="2594953"/>
          </a:xfrm>
          <a:prstGeom prst="round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http://www.hellados.ru/gallery/pic/atla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2239535"/>
            <a:ext cx="3384376" cy="3709745"/>
          </a:xfrm>
          <a:prstGeom prst="roundRect">
            <a:avLst/>
          </a:prstGeom>
          <a:noFill/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8309166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Со словом </a:t>
            </a:r>
            <a:r>
              <a:rPr lang="ru-RU" sz="2400" b="1" dirty="0" smtClean="0"/>
              <a:t>Атлант </a:t>
            </a:r>
            <a:r>
              <a:rPr lang="ru-RU" sz="2400" dirty="0" smtClean="0"/>
              <a:t>мы встречаемся и в общелитературном языке.</a:t>
            </a:r>
            <a:endParaRPr lang="ru-RU" sz="24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57200" y="1700808"/>
            <a:ext cx="4040188" cy="1152128"/>
          </a:xfrm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</a:pPr>
            <a:r>
              <a:rPr lang="ru-RU" dirty="0">
                <a:solidFill>
                  <a:srgbClr val="3B3A3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Атланты - мужские статуи, поддерживающие перекрытия здания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4645025" y="1921694"/>
            <a:ext cx="4041775" cy="1075258"/>
          </a:xfrm>
        </p:spPr>
        <p:txBody>
          <a:bodyPr>
            <a:normAutofit/>
          </a:bodyPr>
          <a:lstStyle/>
          <a:p>
            <a:pPr lvl="0" algn="ctr">
              <a:spcBef>
                <a:spcPts val="0"/>
              </a:spcBef>
            </a:pPr>
            <a:r>
              <a:rPr lang="ru-RU" dirty="0">
                <a:solidFill>
                  <a:srgbClr val="3B3A3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Атлас - сборник географических карт</a:t>
            </a:r>
            <a:endParaRPr lang="ru-RU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497388" y="3284984"/>
            <a:ext cx="4165137" cy="321754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284984"/>
            <a:ext cx="3672408" cy="321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85466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479</TotalTime>
  <Words>486</Words>
  <Application>Microsoft Office PowerPoint</Application>
  <PresentationFormat>Экран (4:3)</PresentationFormat>
  <Paragraphs>27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Comic Sans MS</vt:lpstr>
      <vt:lpstr>Times New Roman</vt:lpstr>
      <vt:lpstr>Тема Office</vt:lpstr>
      <vt:lpstr>Проект на тему                                                                                    «Медицинские термины и мифы»    Авторы:  Ефименко Анна Юрьевна, преподаватель латинского языка; Матвеева Анастасия, студентка 2-го курса, специальность Фармация                                      </vt:lpstr>
      <vt:lpstr>Мифология (с греч. mythos  - «предание, сказание» и logos – «учение, слово») – это фантастическое представление о мире, свойственное человеку первобытнообщинной фармации, передаваемое в форме устных повествований – мифов.</vt:lpstr>
      <vt:lpstr>Мифологизмы – это термины, имеющие в своем составе имя мифологического (из античной мифологии) персонажа. Например, Морфей – сон, Венера – любовь.</vt:lpstr>
      <vt:lpstr>Цель проекта - проанализировать некоторые медицинские термины с точки зрения их мифологического происхождения.</vt:lpstr>
      <vt:lpstr>Слово «термин» имеет античное происхождение. Термин (Terminus) – римский бог межей и пограничных межевых знаков и камней, считавшихся священными.</vt:lpstr>
      <vt:lpstr>Tendo Achillis - ахиллово сухожилие (пяточное). Названо по имени героя Троянской войны Ахилла (Ахиллеса).</vt:lpstr>
      <vt:lpstr>Cornu Ammonis - Аммонов рог -  назван по имени древнеегипетского божества Амона Ра. Термин "Аммонов рог" ввел в медицину болонский медик Дж. Аранций (1530-1589) для обозначения вала, вдающегося в просвет нижнего рога бокового желудочка мозга. </vt:lpstr>
      <vt:lpstr>Имя великана Атланта ассоциируется с названием первого шейного позвонка в анатомической терминологии – Atlas.</vt:lpstr>
      <vt:lpstr>Со словом Атлант мы встречаемся и в общелитературном языке.</vt:lpstr>
      <vt:lpstr>Презентация PowerPoint</vt:lpstr>
      <vt:lpstr>Паутинная оболочка мозга (arachnoidea) названа по имени Арахны, славившейся своим искусством ткать. Афина наказала Арахну, превратив её в паука, за то, что она осмелилась соперничать с ней.</vt:lpstr>
      <vt:lpstr>Corona Veneris - корона Венеры - сифилитическая сыпь на лбу. Данный симптом назван по имени Венеры – древнегреческой богини любви. </vt:lpstr>
      <vt:lpstr>Caput Medusae (голова Медузы) - так называется расширение подкожных вен передней брюшной стенки со змеевидным ветвлением вокруг пупка, наблюдаемое при портальной гипертензии. </vt:lpstr>
      <vt:lpstr>«Самовлюблённый нарцисс» - так говорят о человеке, который думает о себе, что он лучше, умнее всех и никогда не ошибается. Название восходит к мифу о прекрасном юноше Нарциссе, который влюбился в своё отражение.</vt:lpstr>
      <vt:lpstr>Мифы присутствуют в названиях химических элементов (нептуний, палладий, плутоний, уран, церий и другие).</vt:lpstr>
      <vt:lpstr>В названия некоторых химических элементов вошли латинские наименования стран и городов</vt:lpstr>
      <vt:lpstr>Acidum tartaricum- виннокаменная кислота; отсюда тартрат, гидротартрат и т.д. Тартар - согласно древнегреческой космогонии, это нижняя часть преисподней. </vt:lpstr>
      <vt:lpstr>Сын Гипноса, бог сновидений Морфей, которого изображали в виде старика с крыльями, остался в названиях препаратов наркотического и снотворного действия, содержащих морфий. </vt:lpstr>
      <vt:lpstr>Растение Atropa belladonna и производные от него препараты согласно олимпийской религии отсылают к одной из трех богинь судьбы. </vt:lpstr>
      <vt:lpstr>Выводы и результаты:  Таким образом, в результате исследования установлено, что в основе многих медицинских терминов лежат мифологические персонажи, а также мифы о богах и божественных существах.  Знание мифологических источников, событий и персонажей позволяют воспринимать мифологизмы как наиболее яркие и интересные  по своей структуре и значению медицинские термины.</vt:lpstr>
      <vt:lpstr>«Термин есть душа культурного участка земли со всем его содержимым и, как душа, не только облекает свое тело, но и живет в самой сокровенной глубине его».   Павел Флоренский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Тема: «Мифологические термины в медицине»                               Выполнила: Жукова Анастасия                                                                        студентка 216 группы                                               Руководитель: Ефименко Анна Юрьевна преподаватель русского языка и культуры речи</dc:title>
  <dc:creator>Анастасия</dc:creator>
  <cp:lastModifiedBy>Александр Ефименко</cp:lastModifiedBy>
  <cp:revision>61</cp:revision>
  <dcterms:created xsi:type="dcterms:W3CDTF">2012-05-07T09:45:24Z</dcterms:created>
  <dcterms:modified xsi:type="dcterms:W3CDTF">2018-02-14T18:13:54Z</dcterms:modified>
</cp:coreProperties>
</file>