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1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0080625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3322B-BA2C-44EE-B8F9-8FD628640486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B98F9-84DA-4D2C-9CEF-D9AA383D88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249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B98F9-84DA-4D2C-9CEF-D9AA383D88B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466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ru-RU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0" y="180000"/>
            <a:ext cx="9720000" cy="126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2"/>
          <p:cNvSpPr/>
          <p:nvPr/>
        </p:nvSpPr>
        <p:spPr>
          <a:xfrm>
            <a:off x="7560000" y="6840000"/>
            <a:ext cx="2520000" cy="54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900000" y="6840000"/>
            <a:ext cx="6480000" cy="540000"/>
          </a:xfrm>
          <a:prstGeom prst="rect">
            <a:avLst/>
          </a:prstGeom>
          <a:solidFill>
            <a:srgbClr val="BDC3C7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80000" y="6840000"/>
            <a:ext cx="540000" cy="540000"/>
          </a:xfrm>
          <a:prstGeom prst="rect">
            <a:avLst/>
          </a:prstGeom>
          <a:noFill/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3200" b="1" strike="noStrike" spc="-1">
                <a:solidFill>
                  <a:srgbClr val="FFFFFF"/>
                </a:solidFill>
                <a:latin typeface="Source Sans Pro Black"/>
              </a:rPr>
              <a:t>Для правки текста заголовка щёлкните мышью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ru-RU" sz="2600" b="1" strike="noStrike" spc="-1">
                <a:solidFill>
                  <a:srgbClr val="1C1C1C"/>
                </a:solidFill>
                <a:latin typeface="Source Sans Pro Semibold"/>
              </a:rPr>
              <a:t>Для правки структуры щёлкните мышью</a:t>
            </a:r>
          </a:p>
          <a:p>
            <a:pPr marL="288000" lvl="1">
              <a:spcAft>
                <a:spcPts val="1134"/>
              </a:spcAft>
            </a:pPr>
            <a:r>
              <a:rPr lang="ru-RU" sz="2200" b="0" strike="noStrike" spc="-1">
                <a:solidFill>
                  <a:srgbClr val="1C1C1C"/>
                </a:solidFill>
                <a:latin typeface="Source Sans Pro Light"/>
              </a:rPr>
              <a:t>Второй уровень структуры</a:t>
            </a:r>
          </a:p>
          <a:p>
            <a:pPr marL="576000" lvl="2">
              <a:spcAft>
                <a:spcPts val="850"/>
              </a:spcAft>
            </a:pPr>
            <a:r>
              <a:rPr lang="ru-RU" sz="1800" b="0" strike="noStrike" spc="-1">
                <a:solidFill>
                  <a:srgbClr val="1C1C1C"/>
                </a:solidFill>
                <a:latin typeface="Source Sans Pro Light"/>
              </a:rPr>
              <a:t>Третий уровень структуры</a:t>
            </a:r>
          </a:p>
          <a:p>
            <a:pPr marL="864000" lvl="3">
              <a:spcAft>
                <a:spcPts val="567"/>
              </a:spcAft>
            </a:pPr>
            <a:r>
              <a:rPr lang="ru-RU" sz="1600" b="0" strike="noStrike" spc="-1">
                <a:solidFill>
                  <a:srgbClr val="1C1C1C"/>
                </a:solidFill>
                <a:latin typeface="Source Sans Pro Light"/>
              </a:rPr>
              <a:t>Четвёртый уровень структуры</a:t>
            </a:r>
          </a:p>
          <a:p>
            <a:pPr marL="1152000" lvl="4">
              <a:spcAft>
                <a:spcPts val="283"/>
              </a:spcAft>
            </a:pPr>
            <a:r>
              <a:rPr lang="ru-RU" sz="1600" b="0" strike="noStrike" spc="-1">
                <a:solidFill>
                  <a:srgbClr val="1C1C1C"/>
                </a:solidFill>
                <a:latin typeface="Source Sans Pro Light"/>
              </a:rPr>
              <a:t>Пятый уровень структуры</a:t>
            </a:r>
          </a:p>
          <a:p>
            <a:pPr marL="1440000" lvl="5">
              <a:spcAft>
                <a:spcPts val="283"/>
              </a:spcAft>
            </a:pPr>
            <a:r>
              <a:rPr lang="ru-RU" sz="1600" b="0" strike="noStrike" spc="-1">
                <a:solidFill>
                  <a:srgbClr val="1C1C1C"/>
                </a:solidFill>
                <a:latin typeface="Source Sans Pro Light"/>
              </a:rPr>
              <a:t>Шестой уровень структуры</a:t>
            </a:r>
          </a:p>
          <a:p>
            <a:pPr marL="1728000" lvl="6">
              <a:spcAft>
                <a:spcPts val="283"/>
              </a:spcAft>
            </a:pPr>
            <a:r>
              <a:rPr lang="ru-RU" sz="1600" b="0" strike="noStrike" spc="-1">
                <a:solidFill>
                  <a:srgbClr val="1C1C1C"/>
                </a:solidFill>
                <a:latin typeface="Source Sans Pro Light"/>
              </a:rPr>
              <a:t>Седьмой уровень структуры</a:t>
            </a: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21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r"/>
            <a:endParaRPr lang="ru-RU" sz="18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18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fld id="{A9069AC1-9492-4B0F-BBD1-50AE2C4973C0}" type="slidenum">
              <a:rPr lang="ru-RU" sz="1800" b="1" strike="noStrike" spc="-1">
                <a:solidFill>
                  <a:srgbClr val="FFFFFF"/>
                </a:solidFill>
                <a:latin typeface="Source Sans Pro Black"/>
              </a:rPr>
              <a:t>‹#›</a:t>
            </a:fld>
            <a:endParaRPr lang="ru-RU" sz="18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3150000"/>
            <a:ext cx="9720000" cy="126000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3200" b="1" strike="noStrike" spc="-1">
                <a:solidFill>
                  <a:srgbClr val="FFFFFF"/>
                </a:solidFill>
                <a:latin typeface="Source Sans Pro Black"/>
              </a:rPr>
              <a:t>Для правки текста заголовка щёлкните мышью</a:t>
            </a: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40000" y="4680000"/>
            <a:ext cx="9180000" cy="25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ru-RU" sz="2600" b="1" strike="noStrike" spc="-1">
                <a:solidFill>
                  <a:srgbClr val="1C1C1C"/>
                </a:solidFill>
                <a:latin typeface="Source Sans Pro Semibold"/>
              </a:rPr>
              <a:t>Для правки структуры щёлкните мышью</a:t>
            </a:r>
          </a:p>
          <a:p>
            <a:pPr marL="288000" lvl="1">
              <a:spcAft>
                <a:spcPts val="1131"/>
              </a:spcAft>
            </a:pPr>
            <a:r>
              <a:rPr lang="ru-RU" sz="2200" b="0" strike="noStrike" spc="-1">
                <a:solidFill>
                  <a:srgbClr val="1C1C1C"/>
                </a:solidFill>
                <a:latin typeface="Source Sans Pro Light"/>
              </a:rPr>
              <a:t>Второй уровень структуры</a:t>
            </a:r>
          </a:p>
          <a:p>
            <a:pPr marL="576000" lvl="2">
              <a:spcAft>
                <a:spcPts val="850"/>
              </a:spcAft>
            </a:pPr>
            <a:r>
              <a:rPr lang="ru-RU" sz="1800" b="0" strike="noStrike" spc="-1">
                <a:solidFill>
                  <a:srgbClr val="1C1C1C"/>
                </a:solidFill>
                <a:latin typeface="Source Sans Pro Light"/>
              </a:rPr>
              <a:t>Третий уровень структуры</a:t>
            </a:r>
          </a:p>
          <a:p>
            <a:pPr marL="864000" lvl="3">
              <a:spcAft>
                <a:spcPts val="567"/>
              </a:spcAft>
            </a:pPr>
            <a:r>
              <a:rPr lang="ru-RU" sz="1600" b="0" strike="noStrike" spc="-1">
                <a:solidFill>
                  <a:srgbClr val="1C1C1C"/>
                </a:solidFill>
                <a:latin typeface="Source Sans Pro Light"/>
              </a:rPr>
              <a:t>Четвёртый уровень структуры</a:t>
            </a:r>
          </a:p>
          <a:p>
            <a:pPr marL="1152000" lvl="4">
              <a:spcAft>
                <a:spcPts val="283"/>
              </a:spcAft>
            </a:pPr>
            <a:r>
              <a:rPr lang="ru-RU" sz="1600" b="0" strike="noStrike" spc="-1">
                <a:solidFill>
                  <a:srgbClr val="1C1C1C"/>
                </a:solidFill>
                <a:latin typeface="Source Sans Pro Light"/>
              </a:rPr>
              <a:t>Пятый уровень структуры</a:t>
            </a:r>
          </a:p>
          <a:p>
            <a:pPr marL="1440000" lvl="5">
              <a:spcAft>
                <a:spcPts val="283"/>
              </a:spcAft>
            </a:pPr>
            <a:r>
              <a:rPr lang="ru-RU" sz="1600" b="0" strike="noStrike" spc="-1">
                <a:solidFill>
                  <a:srgbClr val="1C1C1C"/>
                </a:solidFill>
                <a:latin typeface="Source Sans Pro Light"/>
              </a:rPr>
              <a:t>Шестой уровень структуры</a:t>
            </a:r>
          </a:p>
          <a:p>
            <a:pPr marL="1728000" lvl="6">
              <a:spcAft>
                <a:spcPts val="283"/>
              </a:spcAft>
            </a:pPr>
            <a:r>
              <a:rPr lang="ru-RU" sz="1600" b="0" strike="noStrike" spc="-1">
                <a:solidFill>
                  <a:srgbClr val="1C1C1C"/>
                </a:solidFill>
                <a:latin typeface="Source Sans Pro Light"/>
              </a:rPr>
              <a:t>Седьмой уровень структуры</a:t>
            </a: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1" strike="noStrike" spc="-1">
              <a:solidFill>
                <a:srgbClr val="E74C3C"/>
              </a:solidFill>
              <a:latin typeface="Source Sans Pro Black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1800" b="1" strike="noStrike" spc="-1">
              <a:solidFill>
                <a:srgbClr val="E74C3C"/>
              </a:solidFill>
              <a:latin typeface="Source Sans Pro Black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2B651A21-2364-4241-BAC5-1739C141FB1C}" type="slidenum">
              <a:rPr lang="ru-RU" sz="1800" b="1" strike="noStrike" spc="-1">
                <a:solidFill>
                  <a:srgbClr val="E74C3C"/>
                </a:solidFill>
                <a:latin typeface="Source Sans Pro Black"/>
              </a:rPr>
              <a:t>‹#›</a:t>
            </a:fld>
            <a:endParaRPr lang="ru-RU" sz="1800" b="1" strike="noStrike" spc="-1">
              <a:solidFill>
                <a:srgbClr val="E74C3C"/>
              </a:solid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360000" y="333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ru-RU" sz="3200" b="1" strike="noStrike" spc="-1" dirty="0">
                <a:solidFill>
                  <a:srgbClr val="FFFFFF"/>
                </a:solidFill>
                <a:latin typeface="Times New Roman"/>
                <a:ea typeface="源ノ角ゴシック Heavy"/>
              </a:rPr>
              <a:t>МЕДИЦИНСКАЯ ТЕРМИНОЛОГИЯ В </a:t>
            </a:r>
            <a:r>
              <a:rPr lang="ru-RU" sz="3200" b="1" strike="noStrike" spc="-1" dirty="0" smtClean="0">
                <a:solidFill>
                  <a:srgbClr val="FFFFFF"/>
                </a:solidFill>
                <a:latin typeface="Times New Roman"/>
                <a:ea typeface="源ノ角ゴシック Heavy"/>
              </a:rPr>
              <a:t>ЯЗЫКЕ</a:t>
            </a:r>
            <a:endParaRPr lang="ru-RU" sz="3200" b="1" strike="noStrike" spc="-1" dirty="0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540000" y="4680000"/>
            <a:ext cx="9180000" cy="25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50000"/>
              </a:lnSpc>
            </a:pPr>
            <a:r>
              <a:rPr lang="ru-RU" sz="2200" b="0" strike="noStrike" spc="-1" dirty="0" smtClean="0">
                <a:solidFill>
                  <a:srgbClr val="1C1C1C"/>
                </a:solidFill>
                <a:latin typeface="Times New Roman"/>
                <a:ea typeface="源ノ角ゴシック Light"/>
              </a:rPr>
              <a:t>Авторы:</a:t>
            </a:r>
          </a:p>
          <a:p>
            <a:pPr>
              <a:lnSpc>
                <a:spcPct val="150000"/>
              </a:lnSpc>
            </a:pPr>
            <a:r>
              <a:rPr lang="ru-RU" sz="2200" b="0" strike="noStrike" spc="-1" dirty="0" smtClean="0">
                <a:solidFill>
                  <a:srgbClr val="1C1C1C"/>
                </a:solidFill>
                <a:latin typeface="Times New Roman"/>
                <a:ea typeface="源ノ角ゴシック Light"/>
              </a:rPr>
              <a:t>Костыренко </a:t>
            </a:r>
            <a:r>
              <a:rPr lang="ru-RU" sz="2200" b="0" strike="noStrike" spc="-1" dirty="0">
                <a:solidFill>
                  <a:srgbClr val="1C1C1C"/>
                </a:solidFill>
                <a:latin typeface="Times New Roman"/>
                <a:ea typeface="源ノ角ゴシック Light"/>
              </a:rPr>
              <a:t>Надежда </a:t>
            </a:r>
            <a:r>
              <a:rPr lang="ru-RU" sz="2200" b="0" strike="noStrike" spc="-1" dirty="0" smtClean="0">
                <a:solidFill>
                  <a:srgbClr val="1C1C1C"/>
                </a:solidFill>
                <a:latin typeface="Times New Roman"/>
                <a:ea typeface="源ノ角ゴシック Light"/>
              </a:rPr>
              <a:t>Владимировна, преподаватель </a:t>
            </a:r>
            <a:r>
              <a:rPr lang="ru-RU" sz="2200" b="0" strike="noStrike" spc="-1" dirty="0">
                <a:solidFill>
                  <a:srgbClr val="1C1C1C"/>
                </a:solidFill>
                <a:latin typeface="Times New Roman"/>
                <a:ea typeface="源ノ角ゴシック Light"/>
              </a:rPr>
              <a:t>английского </a:t>
            </a:r>
            <a:r>
              <a:rPr lang="ru-RU" sz="2200" b="0" strike="noStrike" spc="-1" dirty="0" smtClean="0">
                <a:solidFill>
                  <a:srgbClr val="1C1C1C"/>
                </a:solidFill>
                <a:latin typeface="Times New Roman"/>
                <a:ea typeface="源ノ角ゴシック Light"/>
              </a:rPr>
              <a:t>языка</a:t>
            </a:r>
          </a:p>
          <a:p>
            <a:pPr>
              <a:lnSpc>
                <a:spcPct val="1500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Идрисова Амина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Расимовна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студент гр. 1ак 9-2а.</a:t>
            </a:r>
            <a:endParaRPr lang="ru-RU" sz="2200" b="0" strike="noStrike" spc="-1" dirty="0" smtClean="0">
              <a:solidFill>
                <a:srgbClr val="1C1C1C"/>
              </a:solidFill>
              <a:latin typeface="Times New Roman" panose="02020603050405020304" pitchFamily="18" charset="0"/>
              <a:ea typeface="源ノ角ゴシック Light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200" b="0" strike="noStrike" spc="-1" dirty="0">
              <a:solidFill>
                <a:srgbClr val="1C1C1C"/>
              </a:solidFill>
              <a:latin typeface="Times New Roman"/>
            </a:endParaRPr>
          </a:p>
        </p:txBody>
      </p:sp>
      <p:sp>
        <p:nvSpPr>
          <p:cNvPr id="89" name="TextShape 3"/>
          <p:cNvSpPr txBox="1"/>
          <p:nvPr/>
        </p:nvSpPr>
        <p:spPr>
          <a:xfrm>
            <a:off x="461160" y="205920"/>
            <a:ext cx="9180000" cy="25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396000" algn="ctr"/>
            <a:r>
              <a:rPr lang="ru-RU" sz="2200" b="0" strike="noStrike" spc="-1">
                <a:solidFill>
                  <a:srgbClr val="1C1C1C"/>
                </a:solidFill>
                <a:latin typeface="Times New Roman"/>
                <a:ea typeface="源ノ角ゴシック Light"/>
              </a:rPr>
              <a:t>ГОСУДАРСТВЕННОЕ БЮДЖЕТНОЕ УЧРЕЖДЕНИЕ «ПРОФЕССИОНАЛЬНАЯ ОБРАЗОВАТЕЛЬНАЯ ОРГАНИЗАЦИЯ «АСТРАХАНСКИЙ БАЗОВЫЙ МЕДИЦИНСКИЙ КОЛЛЕДЖ»»</a:t>
            </a:r>
            <a:endParaRPr lang="ru-RU" sz="22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45000"/>
            </a:pPr>
            <a:r>
              <a:rPr lang="ru-RU" sz="3200" b="1" strike="noStrike" spc="-1" dirty="0">
                <a:solidFill>
                  <a:srgbClr val="FFFFFF"/>
                </a:solidFill>
                <a:latin typeface="Source Sans Pro Black"/>
              </a:rPr>
              <a:t>Транскрипция и транслитерация терминов</a:t>
            </a:r>
          </a:p>
        </p:txBody>
      </p:sp>
      <p:sp>
        <p:nvSpPr>
          <p:cNvPr id="107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algn="just">
              <a:lnSpc>
                <a:spcPct val="150000"/>
              </a:lnSpc>
              <a:spcAft>
                <a:spcPts val="1142"/>
              </a:spcAft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Способ транскрипции также стал популярен в последнее время. Можно встретить «ресетинг почек» (англ. reseting) — по-русски «перестройка почек», «холестериновый скавенжер» (англ. scavenger) — «рецепторы, связывающие избыточное количество холестерина», «альтернативный сплайсинг» (англ. splicing) —«сращение одним из двух вариантов». Несомненно, возможность выразить сложное понятие или объяснить сложное явление «одним словом» подталкивает к заимствованию все новых и новых коротких и звучных английских слов. Однако избыток таких «английских» терминов в русском тексте нередко приводит к противоположному результату – к потере ясности и однозначности.</a:t>
            </a:r>
            <a:endParaRPr lang="ru-RU" sz="2000" b="1" strike="noStrike" spc="-1">
              <a:solidFill>
                <a:srgbClr val="1C1C1C"/>
              </a:solidFill>
              <a:latin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91341" y="690013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33AAAD4-78F0-423F-B5E9-781002849901}" type="slidenum">
              <a:rPr lang="ru-RU" sz="2000" b="1" smtClean="0">
                <a:solidFill>
                  <a:schemeClr val="bg1"/>
                </a:solidFill>
              </a:rPr>
              <a:t>10</a:t>
            </a:fld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ru-RU" sz="3200" b="1" strike="noStrike" spc="-1">
                <a:solidFill>
                  <a:srgbClr val="FFFFFF"/>
                </a:solidFill>
                <a:latin typeface="Source Sans Pro Black"/>
              </a:rPr>
              <a:t>Многозначность и противоположность лексем</a:t>
            </a:r>
          </a:p>
        </p:txBody>
      </p:sp>
      <p:sp>
        <p:nvSpPr>
          <p:cNvPr id="109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algn="just">
              <a:lnSpc>
                <a:spcPct val="150000"/>
              </a:lnSpc>
              <a:spcAft>
                <a:spcPts val="1142"/>
              </a:spcAft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Так же среди особенностей можно отметить многозначность слова в английском языке и текстуальность в русском. Например, слово oral имеет ряд значений: устный экзамен (oral examination), ротовая полость (oral cavity), школа для глухонемых (oral school). В русском языке оральный - это медицинский термин: относящееся к ротовой полости.</a:t>
            </a:r>
            <a:endParaRPr lang="ru-RU" sz="2000" b="1" strike="noStrike" spc="-1">
              <a:solidFill>
                <a:srgbClr val="1C1C1C"/>
              </a:solidFill>
              <a:latin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91341" y="690013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33AAAD4-78F0-423F-B5E9-781002849901}" type="slidenum">
              <a:rPr lang="ru-RU" sz="2000" b="1" smtClean="0">
                <a:solidFill>
                  <a:schemeClr val="bg1"/>
                </a:solidFill>
              </a:rPr>
              <a:t>11</a:t>
            </a:fld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ru-RU" sz="3200" b="1" strike="noStrike" spc="-1">
                <a:solidFill>
                  <a:srgbClr val="FFFFFF"/>
                </a:solidFill>
                <a:latin typeface="Source Sans Pro Black"/>
              </a:rPr>
              <a:t>Многозначность и противоположность лексем</a:t>
            </a:r>
          </a:p>
        </p:txBody>
      </p:sp>
      <p:sp>
        <p:nvSpPr>
          <p:cNvPr id="111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algn="just">
              <a:lnSpc>
                <a:spcPct val="150000"/>
              </a:lnSpc>
              <a:spcAft>
                <a:spcPts val="1142"/>
              </a:spcAft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Вызывают трудности и лексемы, которые могут иметь противоположные значения: комплекция - телосложение, complexion - цвет лица, презерватив - противозачаточное средство, preservative – консервант, ангина - заболевание горла, angina – стенокардия.</a:t>
            </a:r>
            <a:endParaRPr lang="ru-RU" sz="2000" b="1" strike="noStrike" spc="-1">
              <a:solidFill>
                <a:srgbClr val="1C1C1C"/>
              </a:solidFill>
              <a:latin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91341" y="690013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33AAAD4-78F0-423F-B5E9-781002849901}" type="slidenum">
              <a:rPr lang="ru-RU" sz="2000" b="1" smtClean="0">
                <a:solidFill>
                  <a:schemeClr val="bg1"/>
                </a:solidFill>
              </a:rPr>
              <a:t>12</a:t>
            </a:fld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ru-RU" sz="3200" b="1" strike="noStrike" spc="-1">
                <a:solidFill>
                  <a:srgbClr val="FFFFFF"/>
                </a:solidFill>
                <a:latin typeface="Source Sans Pro Black"/>
              </a:rPr>
              <a:t>Выводы</a:t>
            </a:r>
          </a:p>
        </p:txBody>
      </p:sp>
      <p:sp>
        <p:nvSpPr>
          <p:cNvPr id="113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algn="just">
              <a:lnSpc>
                <a:spcPct val="150000"/>
              </a:lnSpc>
              <a:spcAft>
                <a:spcPts val="1142"/>
              </a:spcAft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Незнание всех особенностей перевода терминов с английского языка может привести к различным последствиям, от потери ясности изложения научного текста до серьёзных ошибок в понимании значения термина. </a:t>
            </a:r>
            <a:endParaRPr lang="ru-RU" sz="2000" b="1" strike="noStrike" spc="-1">
              <a:solidFill>
                <a:srgbClr val="1C1C1C"/>
              </a:solidFill>
              <a:latin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91341" y="690013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33AAAD4-78F0-423F-B5E9-781002849901}" type="slidenum">
              <a:rPr lang="ru-RU" sz="2000" b="1" smtClean="0">
                <a:solidFill>
                  <a:schemeClr val="bg1"/>
                </a:solidFill>
              </a:rPr>
              <a:t>12</a:t>
            </a:fld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ru-RU" sz="3200" b="1" strike="noStrike" spc="-1">
                <a:solidFill>
                  <a:srgbClr val="FFFFFF"/>
                </a:solidFill>
                <a:latin typeface="Source Sans Pro Black"/>
              </a:rPr>
              <a:t>Введение</a:t>
            </a:r>
          </a:p>
        </p:txBody>
      </p:sp>
      <p:sp>
        <p:nvSpPr>
          <p:cNvPr id="91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algn="just">
              <a:lnSpc>
                <a:spcPct val="150000"/>
              </a:lnSpc>
              <a:spcAft>
                <a:spcPts val="1142"/>
              </a:spcAft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Правильность перевода медицинской терминологии требует огромной ответственности, а так же исключительных знаний и здесь недопустимы погрешности, ведь зачастую речь идет о здоровье или даже о жизни человека.</a:t>
            </a:r>
            <a:endParaRPr lang="ru-RU" sz="2000" b="1" strike="noStrike" spc="-1">
              <a:solidFill>
                <a:srgbClr val="1C1C1C"/>
              </a:solidFill>
              <a:latin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91341" y="690013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33AAAD4-78F0-423F-B5E9-781002849901}" type="slidenum">
              <a:rPr lang="ru-RU" sz="2000" b="1" smtClean="0">
                <a:solidFill>
                  <a:schemeClr val="bg1"/>
                </a:solidFill>
              </a:rPr>
              <a:t>2</a:t>
            </a:fld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ru-RU" sz="3200" b="1" strike="noStrike" spc="-1">
                <a:solidFill>
                  <a:srgbClr val="FFFFFF"/>
                </a:solidFill>
                <a:latin typeface="Source Sans Pro Black"/>
              </a:rPr>
              <a:t>Понятие термина</a:t>
            </a:r>
          </a:p>
        </p:txBody>
      </p:sp>
      <p:sp>
        <p:nvSpPr>
          <p:cNvPr id="93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algn="just">
              <a:lnSpc>
                <a:spcPct val="150000"/>
              </a:lnSpc>
              <a:spcAft>
                <a:spcPts val="1142"/>
              </a:spcAft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Термины (от лат. terminus — предел, граница) — это слова, дающие точное обозначение предметов, явлений, процессов в какой-либо специфической области, например, в медицине. Непременными требованиями к ним являются полная определенность значения и устойчивость определения.</a:t>
            </a:r>
            <a:endParaRPr lang="ru-RU" sz="2000" b="1" strike="noStrike" spc="-1">
              <a:solidFill>
                <a:srgbClr val="1C1C1C"/>
              </a:solidFill>
              <a:latin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91341" y="690013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33AAAD4-78F0-423F-B5E9-781002849901}" type="slidenum">
              <a:rPr lang="ru-RU" sz="2000" b="1" smtClean="0">
                <a:solidFill>
                  <a:schemeClr val="bg1"/>
                </a:solidFill>
              </a:rPr>
              <a:t>3</a:t>
            </a:fld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ru-RU" sz="3200" b="1" strike="noStrike" spc="-1">
                <a:solidFill>
                  <a:srgbClr val="FFFFFF"/>
                </a:solidFill>
                <a:latin typeface="Source Sans Pro Black"/>
              </a:rPr>
              <a:t>Проблемы перевода терминов</a:t>
            </a:r>
          </a:p>
        </p:txBody>
      </p:sp>
      <p:sp>
        <p:nvSpPr>
          <p:cNvPr id="95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algn="just">
              <a:lnSpc>
                <a:spcPct val="150000"/>
              </a:lnSpc>
              <a:spcAft>
                <a:spcPts val="1142"/>
              </a:spcAft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Ввиду того, что медицинские термины в русском и английском языках в большинстве своем латинского происхождения, их перевод не вызывают особых трудностей. Однако необходимо учитывать пути освоения заимствованной лексики и семантику терминов, которая может варьироваться от частичного до полного расхождения значений. Выделим три основные проблемы:</a:t>
            </a:r>
            <a:endParaRPr lang="ru-RU" sz="2000" b="1" strike="noStrike" spc="-1">
              <a:solidFill>
                <a:srgbClr val="1C1C1C"/>
              </a:solidFill>
              <a:latin typeface="Times New Roman"/>
            </a:endParaRPr>
          </a:p>
          <a:p>
            <a:pPr algn="just">
              <a:lnSpc>
                <a:spcPct val="150000"/>
              </a:lnSpc>
              <a:spcAft>
                <a:spcPts val="1142"/>
              </a:spcAft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 Перевод эпонимных терминов</a:t>
            </a:r>
            <a:endParaRPr lang="ru-RU" sz="2000" b="1" strike="noStrike" spc="-1">
              <a:solidFill>
                <a:srgbClr val="1C1C1C"/>
              </a:solidFill>
              <a:latin typeface="Times New Roman"/>
            </a:endParaRPr>
          </a:p>
          <a:p>
            <a:pPr algn="just">
              <a:lnSpc>
                <a:spcPct val="150000"/>
              </a:lnSpc>
              <a:spcAft>
                <a:spcPts val="1142"/>
              </a:spcAft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 Транскрипция и транслитерация терминов</a:t>
            </a:r>
            <a:endParaRPr lang="ru-RU" sz="2000" b="1" strike="noStrike" spc="-1">
              <a:solidFill>
                <a:srgbClr val="1C1C1C"/>
              </a:solidFill>
              <a:latin typeface="Times New Roman"/>
            </a:endParaRPr>
          </a:p>
          <a:p>
            <a:pPr algn="just">
              <a:lnSpc>
                <a:spcPct val="150000"/>
              </a:lnSpc>
              <a:spcAft>
                <a:spcPts val="1142"/>
              </a:spcAft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 Многозначность и противоположность лексем</a:t>
            </a:r>
            <a:endParaRPr lang="ru-RU" sz="2000" b="1" strike="noStrike" spc="-1">
              <a:solidFill>
                <a:srgbClr val="1C1C1C"/>
              </a:solidFill>
              <a:latin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91341" y="690013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33AAAD4-78F0-423F-B5E9-781002849901}" type="slidenum">
              <a:rPr lang="ru-RU" sz="2000" b="1" smtClean="0">
                <a:solidFill>
                  <a:schemeClr val="bg1"/>
                </a:solidFill>
              </a:rPr>
              <a:t>4</a:t>
            </a:fld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ru-RU" sz="3200" b="1" strike="noStrike" spc="-1">
                <a:solidFill>
                  <a:srgbClr val="FFFFFF"/>
                </a:solidFill>
                <a:latin typeface="Source Sans Pro Black"/>
              </a:rPr>
              <a:t>Перевод эпонимных терминов</a:t>
            </a:r>
          </a:p>
        </p:txBody>
      </p:sp>
      <p:sp>
        <p:nvSpPr>
          <p:cNvPr id="97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algn="just">
              <a:lnSpc>
                <a:spcPct val="150000"/>
              </a:lnSpc>
              <a:spcAft>
                <a:spcPts val="1142"/>
              </a:spcAft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Перевод эпонимных терминов на русский язык возможно осуществлять двумя способами, а именно: описательный перевод с сохранением имени собственного и описательно-пояснительный перевод без сохранения имени собственного.</a:t>
            </a:r>
            <a:endParaRPr lang="ru-RU" sz="2000" b="1" strike="noStrike" spc="-1">
              <a:solidFill>
                <a:srgbClr val="1C1C1C"/>
              </a:solidFill>
              <a:latin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91341" y="690013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33AAAD4-78F0-423F-B5E9-781002849901}" type="slidenum">
              <a:rPr lang="ru-RU" sz="2000" b="1" smtClean="0">
                <a:solidFill>
                  <a:schemeClr val="bg1"/>
                </a:solidFill>
              </a:rPr>
              <a:t>5</a:t>
            </a:fld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ru-RU" sz="3200" b="1" strike="noStrike" spc="-1">
                <a:solidFill>
                  <a:srgbClr val="FFFFFF"/>
                </a:solidFill>
                <a:latin typeface="Source Sans Pro Black"/>
              </a:rPr>
              <a:t>Перевод эпонимных терминов</a:t>
            </a:r>
          </a:p>
        </p:txBody>
      </p:sp>
      <p:sp>
        <p:nvSpPr>
          <p:cNvPr id="99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algn="just">
              <a:lnSpc>
                <a:spcPct val="150000"/>
              </a:lnSpc>
              <a:spcAft>
                <a:spcPts val="1142"/>
              </a:spcAft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Описательный перевод с сохранением имени собственного - эффективен для перевода эпонимных терминов, ставших традиционными и понятными любому специалисту в области медицины, подразумевает дословный перевод с траслитерацией имени собственного. Например, Galton's whistle – свисток Гальтона; Rosenthal canal – канал Розенталя.</a:t>
            </a:r>
            <a:endParaRPr lang="ru-RU" sz="2000" b="1" strike="noStrike" spc="-1">
              <a:solidFill>
                <a:srgbClr val="1C1C1C"/>
              </a:solidFill>
              <a:latin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91341" y="690013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33AAAD4-78F0-423F-B5E9-781002849901}" type="slidenum">
              <a:rPr lang="ru-RU" sz="2000" b="1" smtClean="0">
                <a:solidFill>
                  <a:schemeClr val="bg1"/>
                </a:solidFill>
              </a:rPr>
              <a:t>6</a:t>
            </a:fld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ru-RU" sz="3200" b="1" strike="noStrike" spc="-1">
                <a:solidFill>
                  <a:srgbClr val="FFFFFF"/>
                </a:solidFill>
                <a:latin typeface="Source Sans Pro Black"/>
              </a:rPr>
              <a:t>Перевод эпонимных терминов</a:t>
            </a:r>
          </a:p>
        </p:txBody>
      </p:sp>
      <p:sp>
        <p:nvSpPr>
          <p:cNvPr id="101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algn="just">
              <a:lnSpc>
                <a:spcPct val="150000"/>
              </a:lnSpc>
              <a:spcAft>
                <a:spcPts val="1142"/>
              </a:spcAft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Описательно-пояснительный перевод без сохранения имени собственного является наиболее целесообразным при наличии нескольких синонимичных эпонимных терминов. Например, Moebius syndromes – боли при любом движении (для хирургии), наследственная болезнь, проявляющаяся признаками одно- или двустороннего нарушения функций отводящего и лицевого нервов (неврология), офтальмоплегическая мигрень (офтальмология)</a:t>
            </a:r>
            <a:endParaRPr lang="ru-RU" sz="2000" b="1" strike="noStrike" spc="-1">
              <a:solidFill>
                <a:srgbClr val="1C1C1C"/>
              </a:solidFill>
              <a:latin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91341" y="690013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33AAAD4-78F0-423F-B5E9-781002849901}" type="slidenum">
              <a:rPr lang="ru-RU" sz="2000" b="1" smtClean="0">
                <a:solidFill>
                  <a:schemeClr val="bg1"/>
                </a:solidFill>
              </a:rPr>
              <a:t>7</a:t>
            </a:fld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45000"/>
            </a:pPr>
            <a:r>
              <a:rPr lang="ru-RU" sz="3200" b="1" strike="noStrike" spc="-1" dirty="0">
                <a:solidFill>
                  <a:srgbClr val="FFFFFF"/>
                </a:solidFill>
                <a:latin typeface="Source Sans Pro Black"/>
              </a:rPr>
              <a:t>Транскрипция и транслитерация терминов</a:t>
            </a:r>
          </a:p>
        </p:txBody>
      </p:sp>
      <p:sp>
        <p:nvSpPr>
          <p:cNvPr id="103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algn="just">
              <a:lnSpc>
                <a:spcPct val="150000"/>
              </a:lnSpc>
              <a:spcAft>
                <a:spcPts val="1142"/>
              </a:spcAft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В последнее десятилетие наблюдается увеличение количества терминов, заимствованных из английского языка, большая часть которых представляет собой транскрипцию или транслитерацию английских слов.</a:t>
            </a:r>
            <a:endParaRPr lang="ru-RU" sz="2000" b="1" strike="noStrike" spc="-1">
              <a:solidFill>
                <a:srgbClr val="1C1C1C"/>
              </a:solidFill>
              <a:latin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91341" y="690013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33AAAD4-78F0-423F-B5E9-781002849901}" type="slidenum">
              <a:rPr lang="ru-RU" sz="2000" b="1" smtClean="0">
                <a:solidFill>
                  <a:schemeClr val="bg1"/>
                </a:solidFill>
              </a:rPr>
              <a:t>8</a:t>
            </a:fld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45000"/>
            </a:pPr>
            <a:r>
              <a:rPr lang="ru-RU" sz="3200" b="1" strike="noStrike" spc="-1" dirty="0">
                <a:solidFill>
                  <a:srgbClr val="FFFFFF"/>
                </a:solidFill>
                <a:latin typeface="Source Sans Pro Black"/>
              </a:rPr>
              <a:t>Транскрипция и транслитерация терминов</a:t>
            </a:r>
          </a:p>
        </p:txBody>
      </p:sp>
      <p:sp>
        <p:nvSpPr>
          <p:cNvPr id="105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algn="just">
              <a:spcAft>
                <a:spcPts val="1142"/>
              </a:spcAft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Термины, образованные методом транслитерации, например «прецизионный» (от англ. precise — точный, определенный), «верифицированный» ( от англ. verify — проверять) или «хелпер» ( от англ. help – помогать) не вызовут сомнений у знающих английский язык. </a:t>
            </a:r>
            <a:endParaRPr lang="ru-RU" sz="2000" b="1" strike="noStrike" spc="-1">
              <a:solidFill>
                <a:srgbClr val="1C1C1C"/>
              </a:solidFill>
              <a:latin typeface="Source Sans Pro Semibold"/>
            </a:endParaRPr>
          </a:p>
          <a:p>
            <a:pPr algn="just">
              <a:spcAft>
                <a:spcPts val="1142"/>
              </a:spcAft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Получая широкое распространение, они могли бы стать понятными для большинства врачей и обрасти русскими синонимами.</a:t>
            </a:r>
            <a:endParaRPr lang="ru-RU" sz="2000" b="1" strike="noStrike" spc="-1">
              <a:solidFill>
                <a:srgbClr val="1C1C1C"/>
              </a:solidFill>
              <a:latin typeface="Source Sans Pro Semibold"/>
            </a:endParaRPr>
          </a:p>
          <a:p>
            <a:pPr algn="just">
              <a:spcAft>
                <a:spcPts val="1142"/>
              </a:spcAft>
            </a:pPr>
            <a:r>
              <a:rPr lang="ru-RU" sz="2000" b="1" strike="noStrike" spc="-1">
                <a:solidFill>
                  <a:srgbClr val="1C1C1C"/>
                </a:solidFill>
                <a:latin typeface="Times New Roman"/>
                <a:ea typeface="源ノ角ゴシック Medium"/>
              </a:rPr>
              <a:t>Но часто происходит обратное, затрудняют понимание научного текста. Например, «генетический фингерпринтер» ( «фингер» — от нем. finger — палец; «принтер» — от англ. printer — печатающее устройство) надо понимать как «индивидуальный генетический отпечаток».</a:t>
            </a:r>
            <a:endParaRPr lang="ru-RU" sz="20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91341" y="690013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33AAAD4-78F0-423F-B5E9-781002849901}" type="slidenum">
              <a:rPr lang="ru-RU" sz="2000" b="1" smtClean="0">
                <a:solidFill>
                  <a:schemeClr val="bg1"/>
                </a:solidFill>
              </a:rPr>
              <a:t>9</a:t>
            </a:fld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720</Words>
  <Application>Microsoft Office PowerPoint</Application>
  <PresentationFormat>Произвольный</PresentationFormat>
  <Paragraphs>47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6" baseType="lpstr">
      <vt:lpstr>Arial</vt:lpstr>
      <vt:lpstr>Calibri</vt:lpstr>
      <vt:lpstr>DejaVu Sans</vt:lpstr>
      <vt:lpstr>Source Sans Pro Black</vt:lpstr>
      <vt:lpstr>Source Sans Pro Light</vt:lpstr>
      <vt:lpstr>Source Sans Pro Semibold</vt:lpstr>
      <vt:lpstr>StarSymbol</vt:lpstr>
      <vt:lpstr>Times New Roman</vt:lpstr>
      <vt:lpstr>源ノ角ゴシック Heavy</vt:lpstr>
      <vt:lpstr>源ノ角ゴシック Light</vt:lpstr>
      <vt:lpstr>源ノ角ゴシック Medium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dc:description/>
  <cp:lastModifiedBy>Костыренко Кирилл Александрович</cp:lastModifiedBy>
  <cp:revision>6</cp:revision>
  <dcterms:created xsi:type="dcterms:W3CDTF">2018-02-11T20:21:27Z</dcterms:created>
  <dcterms:modified xsi:type="dcterms:W3CDTF">2018-02-12T06:05:44Z</dcterms:modified>
  <dc:language>ru-RU</dc:language>
</cp:coreProperties>
</file>