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9" r:id="rId10"/>
    <p:sldId id="266" r:id="rId11"/>
    <p:sldId id="264" r:id="rId12"/>
    <p:sldId id="268" r:id="rId13"/>
    <p:sldId id="267"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31F143C6-C24E-42B9-85E5-C2ED631B5A09}" type="datetimeFigureOut">
              <a:rPr lang="ru-RU" smtClean="0"/>
              <a:t>26.02.2018</a:t>
            </a:fld>
            <a:endParaRPr lang="ru-RU" dirty="0"/>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dirty="0"/>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3BBD2E3-848B-4B01-BEB3-6DCEE178C43A}"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31F143C6-C24E-42B9-85E5-C2ED631B5A09}" type="datetimeFigureOut">
              <a:rPr lang="ru-RU" smtClean="0"/>
              <a:t>26.02.2018</a:t>
            </a:fld>
            <a:endParaRPr lang="ru-RU" dirty="0"/>
          </a:p>
        </p:txBody>
      </p:sp>
      <p:sp>
        <p:nvSpPr>
          <p:cNvPr id="27" name="Номер слайда 26"/>
          <p:cNvSpPr>
            <a:spLocks noGrp="1"/>
          </p:cNvSpPr>
          <p:nvPr>
            <p:ph type="sldNum" sz="quarter" idx="11"/>
          </p:nvPr>
        </p:nvSpPr>
        <p:spPr/>
        <p:txBody>
          <a:bodyPr rtlCol="0"/>
          <a:lstStyle/>
          <a:p>
            <a:fld id="{03BBD2E3-848B-4B01-BEB3-6DCEE178C43A}" type="slidenum">
              <a:rPr lang="ru-RU" smtClean="0"/>
              <a:t>‹#›</a:t>
            </a:fld>
            <a:endParaRPr lang="ru-RU" dirty="0"/>
          </a:p>
        </p:txBody>
      </p:sp>
      <p:sp>
        <p:nvSpPr>
          <p:cNvPr id="28" name="Нижний колонтитул 27"/>
          <p:cNvSpPr>
            <a:spLocks noGrp="1"/>
          </p:cNvSpPr>
          <p:nvPr>
            <p:ph type="ftr" sz="quarter" idx="12"/>
          </p:nvPr>
        </p:nvSpPr>
        <p:spPr/>
        <p:txBody>
          <a:bodyPr rtlCol="0"/>
          <a:lstStyle/>
          <a:p>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31F143C6-C24E-42B9-85E5-C2ED631B5A09}" type="datetimeFigureOut">
              <a:rPr lang="ru-RU" smtClean="0"/>
              <a:t>26.02.2018</a:t>
            </a:fld>
            <a:endParaRPr lang="ru-RU" dirty="0"/>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dirty="0"/>
          </a:p>
        </p:txBody>
      </p:sp>
      <p:sp>
        <p:nvSpPr>
          <p:cNvPr id="5" name="Номер слайда 4"/>
          <p:cNvSpPr>
            <a:spLocks noGrp="1"/>
          </p:cNvSpPr>
          <p:nvPr>
            <p:ph type="sldNum" sz="quarter" idx="12"/>
          </p:nvPr>
        </p:nvSpPr>
        <p:spPr>
          <a:xfrm>
            <a:off x="8174736" y="2272"/>
            <a:ext cx="762000" cy="365760"/>
          </a:xfrm>
        </p:spPr>
        <p:txBody>
          <a:bodyPr/>
          <a:lstStyle/>
          <a:p>
            <a:fld id="{03BBD2E3-848B-4B01-BEB3-6DCEE178C43A}"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1F143C6-C24E-42B9-85E5-C2ED631B5A09}" type="datetimeFigureOut">
              <a:rPr lang="ru-RU" smtClean="0"/>
              <a:t>26.02.2018</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3BBD2E3-848B-4B01-BEB3-6DCEE178C43A}"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1F143C6-C24E-42B9-85E5-C2ED631B5A09}" type="datetimeFigureOut">
              <a:rPr lang="ru-RU" smtClean="0"/>
              <a:t>26.02.2018</a:t>
            </a:fld>
            <a:endParaRPr lang="ru-RU" dirty="0"/>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dirty="0"/>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3BBD2E3-848B-4B01-BEB3-6DCEE178C43A}"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gif"/><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260649"/>
            <a:ext cx="8458200" cy="1440159"/>
          </a:xfrm>
        </p:spPr>
        <p:txBody>
          <a:bodyPr>
            <a:normAutofit fontScale="90000"/>
          </a:bodyPr>
          <a:lstStyle/>
          <a:p>
            <a:pPr algn="ctr">
              <a:spcAft>
                <a:spcPts val="0"/>
              </a:spcAft>
              <a:tabLst>
                <a:tab pos="2971800" algn="l"/>
              </a:tabLst>
            </a:pP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latin typeface="Times New Roman"/>
                <a:ea typeface="Times New Roman"/>
              </a:rPr>
              <a:t/>
            </a:r>
            <a:br>
              <a:rPr lang="ru-RU" sz="1800" dirty="0" smtClean="0">
                <a:latin typeface="Times New Roman"/>
                <a:ea typeface="Times New Roman"/>
              </a:rPr>
            </a:br>
            <a:r>
              <a:rPr lang="ru-RU" sz="1800" dirty="0" smtClean="0">
                <a:latin typeface="Times New Roman"/>
                <a:ea typeface="Times New Roman"/>
              </a:rPr>
              <a:t/>
            </a:r>
            <a:br>
              <a:rPr lang="ru-RU" sz="1800" dirty="0" smtClean="0">
                <a:latin typeface="Times New Roman"/>
                <a:ea typeface="Times New Roman"/>
              </a:rPr>
            </a:br>
            <a:r>
              <a:rPr lang="ru-RU" sz="1800" dirty="0" smtClean="0">
                <a:latin typeface="Times New Roman"/>
                <a:ea typeface="Times New Roman"/>
              </a:rPr>
              <a:t/>
            </a:r>
            <a:br>
              <a:rPr lang="ru-RU" sz="1800" dirty="0" smtClean="0">
                <a:latin typeface="Times New Roman"/>
                <a:ea typeface="Times New Roman"/>
              </a:rPr>
            </a:br>
            <a:r>
              <a:rPr lang="ru-RU" sz="1800" dirty="0" smtClean="0">
                <a:latin typeface="Times New Roman"/>
                <a:ea typeface="Times New Roman"/>
              </a:rPr>
              <a:t/>
            </a:r>
            <a:br>
              <a:rPr lang="ru-RU" sz="1800" dirty="0" smtClean="0">
                <a:latin typeface="Times New Roman"/>
                <a:ea typeface="Times New Roman"/>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a:ea typeface="Times New Roman"/>
              </a:rPr>
              <a:t>Министерство </a:t>
            </a: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a:ea typeface="Times New Roman"/>
              </a:rPr>
              <a:t>здравоохранения Российской Федерации</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a:ea typeface="Times New Roman"/>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Федеральное государственное бюджетное образовательное учреждение высшего образования</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«Саратовский государственный медицинский университет</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имени В.И. Разумовского»</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Министерства здравоохранения Российской Федерации</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(ФГБОУ ВО Саратовский ГМУ им. В.И. Разумовского Минздрава России)</a:t>
            </a:r>
            <a:b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Медицинский </a:t>
            </a:r>
            <a:r>
              <a:rPr lang="ru-RU" sz="1600" dirty="0" smtClean="0">
                <a:solidFill>
                  <a:schemeClr val="accent6">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колледж</a:t>
            </a:r>
            <a:endParaRPr lang="ru-RU" sz="1600" dirty="0">
              <a:solidFill>
                <a:schemeClr val="accent6">
                  <a:lumMod val="60000"/>
                  <a:lumOff val="40000"/>
                </a:schemeClr>
              </a:solidFill>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3995936" y="4581128"/>
            <a:ext cx="4953000" cy="1584176"/>
          </a:xfrm>
        </p:spPr>
        <p:txBody>
          <a:bodyPr>
            <a:normAutofit fontScale="70000" lnSpcReduction="20000"/>
          </a:bodyPr>
          <a:lstStyle/>
          <a:p>
            <a:pPr>
              <a:lnSpc>
                <a:spcPct val="150000"/>
              </a:lnSpc>
            </a:pPr>
            <a:r>
              <a:rPr lang="ru-RU" dirty="0" smtClean="0">
                <a:solidFill>
                  <a:schemeClr val="accent1">
                    <a:lumMod val="75000"/>
                  </a:schemeClr>
                </a:solidFill>
                <a:latin typeface="Times New Roman"/>
                <a:ea typeface="Times New Roman"/>
              </a:rPr>
              <a:t>Руководитель проекта: преподаватель иностранного языка Жеребных Ирина </a:t>
            </a:r>
            <a:r>
              <a:rPr lang="ru-RU" dirty="0" smtClean="0">
                <a:solidFill>
                  <a:schemeClr val="accent1">
                    <a:lumMod val="75000"/>
                  </a:schemeClr>
                </a:solidFill>
                <a:latin typeface="Times New Roman"/>
                <a:ea typeface="Times New Roman"/>
              </a:rPr>
              <a:t>Андреевна</a:t>
            </a:r>
            <a:endParaRPr lang="ru-RU" sz="2000" dirty="0" smtClean="0">
              <a:solidFill>
                <a:schemeClr val="accent1">
                  <a:lumMod val="75000"/>
                </a:schemeClr>
              </a:solidFill>
              <a:latin typeface="Times New Roman"/>
              <a:ea typeface="Times New Roman"/>
            </a:endParaRPr>
          </a:p>
          <a:p>
            <a:pPr>
              <a:lnSpc>
                <a:spcPct val="150000"/>
              </a:lnSpc>
            </a:pPr>
            <a:r>
              <a:rPr lang="ru-RU" dirty="0" smtClean="0">
                <a:solidFill>
                  <a:schemeClr val="accent1">
                    <a:lumMod val="75000"/>
                  </a:schemeClr>
                </a:solidFill>
                <a:latin typeface="Times New Roman"/>
                <a:ea typeface="Times New Roman"/>
              </a:rPr>
              <a:t>Студенты:</a:t>
            </a:r>
            <a:r>
              <a:rPr lang="ru-RU" sz="2000" dirty="0" smtClean="0">
                <a:solidFill>
                  <a:schemeClr val="accent1">
                    <a:lumMod val="75000"/>
                  </a:schemeClr>
                </a:solidFill>
                <a:latin typeface="Times New Roman"/>
                <a:ea typeface="Times New Roman"/>
              </a:rPr>
              <a:t> </a:t>
            </a:r>
            <a:r>
              <a:rPr lang="ru-RU" dirty="0" smtClean="0">
                <a:solidFill>
                  <a:schemeClr val="accent1">
                    <a:lumMod val="75000"/>
                  </a:schemeClr>
                </a:solidFill>
                <a:latin typeface="Times New Roman"/>
                <a:ea typeface="Times New Roman"/>
              </a:rPr>
              <a:t>Богдалова Карина Радиковна,      </a:t>
            </a:r>
            <a:endParaRPr lang="ru-RU" dirty="0" smtClean="0">
              <a:solidFill>
                <a:schemeClr val="accent1">
                  <a:lumMod val="75000"/>
                </a:schemeClr>
              </a:solidFill>
              <a:latin typeface="Times New Roman"/>
              <a:ea typeface="Times New Roman"/>
            </a:endParaRPr>
          </a:p>
          <a:p>
            <a:pPr lvl="1">
              <a:lnSpc>
                <a:spcPct val="150000"/>
              </a:lnSpc>
            </a:pPr>
            <a:r>
              <a:rPr lang="ru-RU" dirty="0" err="1" smtClean="0">
                <a:solidFill>
                  <a:schemeClr val="accent1">
                    <a:lumMod val="75000"/>
                  </a:schemeClr>
                </a:solidFill>
                <a:latin typeface="Times New Roman"/>
                <a:ea typeface="Times New Roman"/>
              </a:rPr>
              <a:t>Крючкова</a:t>
            </a:r>
            <a:r>
              <a:rPr lang="ru-RU" dirty="0" smtClean="0">
                <a:solidFill>
                  <a:schemeClr val="accent1">
                    <a:lumMod val="75000"/>
                  </a:schemeClr>
                </a:solidFill>
                <a:latin typeface="Times New Roman"/>
                <a:ea typeface="Times New Roman"/>
              </a:rPr>
              <a:t> </a:t>
            </a:r>
            <a:r>
              <a:rPr lang="ru-RU" dirty="0" smtClean="0">
                <a:solidFill>
                  <a:schemeClr val="accent1">
                    <a:lumMod val="75000"/>
                  </a:schemeClr>
                </a:solidFill>
                <a:latin typeface="Times New Roman"/>
                <a:ea typeface="Times New Roman"/>
              </a:rPr>
              <a:t>Дарья </a:t>
            </a:r>
            <a:r>
              <a:rPr lang="ru-RU" dirty="0" smtClean="0">
                <a:solidFill>
                  <a:schemeClr val="accent1">
                    <a:lumMod val="75000"/>
                  </a:schemeClr>
                </a:solidFill>
                <a:latin typeface="Times New Roman"/>
                <a:ea typeface="Times New Roman"/>
              </a:rPr>
              <a:t>Владимировна</a:t>
            </a:r>
            <a:endParaRPr lang="ru-RU" sz="2200" dirty="0" smtClean="0">
              <a:solidFill>
                <a:schemeClr val="accent1">
                  <a:lumMod val="75000"/>
                </a:schemeClr>
              </a:solidFill>
              <a:latin typeface="Times New Roman"/>
              <a:ea typeface="Times New Roman"/>
            </a:endParaRPr>
          </a:p>
          <a:p>
            <a:endParaRPr lang="ru-RU" dirty="0"/>
          </a:p>
        </p:txBody>
      </p:sp>
      <p:sp>
        <p:nvSpPr>
          <p:cNvPr id="4" name="Прямоугольник 3"/>
          <p:cNvSpPr/>
          <p:nvPr/>
        </p:nvSpPr>
        <p:spPr>
          <a:xfrm>
            <a:off x="539552" y="2132856"/>
            <a:ext cx="7776864" cy="1338828"/>
          </a:xfrm>
          <a:prstGeom prst="rect">
            <a:avLst/>
          </a:prstGeom>
        </p:spPr>
        <p:txBody>
          <a:bodyPr wrap="square">
            <a:spAutoFit/>
          </a:bodyPr>
          <a:lstStyle/>
          <a:p>
            <a:pPr algn="ctr">
              <a:lnSpc>
                <a:spcPct val="150000"/>
              </a:lnSpc>
            </a:pPr>
            <a:r>
              <a:rPr lang="ru-RU" b="1" dirty="0" smtClean="0">
                <a:solidFill>
                  <a:schemeClr val="bg1"/>
                </a:solidFill>
                <a:effectLst>
                  <a:outerShdw blurRad="38100" dist="38100" dir="2700000" algn="tl">
                    <a:srgbClr val="000000">
                      <a:alpha val="43137"/>
                    </a:srgbClr>
                  </a:outerShdw>
                </a:effectLst>
              </a:rPr>
              <a:t>Тема проекта: «Медицинская </a:t>
            </a:r>
            <a:r>
              <a:rPr lang="ru-RU" b="1" dirty="0">
                <a:solidFill>
                  <a:schemeClr val="bg1"/>
                </a:solidFill>
                <a:effectLst>
                  <a:outerShdw blurRad="38100" dist="38100" dir="2700000" algn="tl">
                    <a:srgbClr val="000000">
                      <a:alpha val="43137"/>
                    </a:srgbClr>
                  </a:outerShdw>
                </a:effectLst>
              </a:rPr>
              <a:t>лексика по теме «Скелет» на занятии по учебной дисциплине </a:t>
            </a:r>
            <a:endParaRPr lang="ru-RU" b="1" dirty="0" smtClean="0">
              <a:solidFill>
                <a:schemeClr val="bg1"/>
              </a:solidFill>
              <a:effectLst>
                <a:outerShdw blurRad="38100" dist="38100" dir="2700000" algn="tl">
                  <a:srgbClr val="000000">
                    <a:alpha val="43137"/>
                  </a:srgbClr>
                </a:outerShdw>
              </a:effectLst>
            </a:endParaRPr>
          </a:p>
          <a:p>
            <a:pPr algn="ctr">
              <a:lnSpc>
                <a:spcPct val="150000"/>
              </a:lnSpc>
            </a:pPr>
            <a:r>
              <a:rPr lang="ru-RU" b="1" smtClean="0">
                <a:solidFill>
                  <a:schemeClr val="bg1"/>
                </a:solidFill>
                <a:effectLst>
                  <a:outerShdw blurRad="38100" dist="38100" dir="2700000" algn="tl">
                    <a:srgbClr val="000000">
                      <a:alpha val="43137"/>
                    </a:srgbClr>
                  </a:outerShdw>
                </a:effectLst>
              </a:rPr>
              <a:t>ОГСЭ.03 </a:t>
            </a:r>
            <a:r>
              <a:rPr lang="ru-RU" b="1" dirty="0">
                <a:solidFill>
                  <a:schemeClr val="bg1"/>
                </a:solidFill>
                <a:effectLst>
                  <a:outerShdw blurRad="38100" dist="38100" dir="2700000" algn="tl">
                    <a:srgbClr val="000000">
                      <a:alpha val="43137"/>
                    </a:srgbClr>
                  </a:outerShdw>
                </a:effectLst>
              </a:rPr>
              <a:t>«Иностранный язык (</a:t>
            </a:r>
            <a:r>
              <a:rPr lang="ru-RU" b="1">
                <a:solidFill>
                  <a:schemeClr val="bg1"/>
                </a:solidFill>
                <a:effectLst>
                  <a:outerShdw blurRad="38100" dist="38100" dir="2700000" algn="tl">
                    <a:srgbClr val="000000">
                      <a:alpha val="43137"/>
                    </a:srgbClr>
                  </a:outerShdw>
                </a:effectLst>
              </a:rPr>
              <a:t>английский</a:t>
            </a:r>
            <a:r>
              <a:rPr lang="ru-RU" b="1" smtClean="0">
                <a:solidFill>
                  <a:schemeClr val="bg1"/>
                </a:solidFill>
                <a:effectLst>
                  <a:outerShdw blurRad="38100" dist="38100" dir="2700000" algn="tl">
                    <a:srgbClr val="000000">
                      <a:alpha val="43137"/>
                    </a:srgbClr>
                  </a:outerShdw>
                </a:effectLst>
              </a:rPr>
              <a:t>)»</a:t>
            </a:r>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a:xfrm>
            <a:off x="427829" y="2564904"/>
            <a:ext cx="8229600" cy="3627848"/>
          </a:xfrm>
        </p:spPr>
        <p:txBody>
          <a:bodyPr>
            <a:normAutofit fontScale="25000" lnSpcReduction="20000"/>
          </a:bodyPr>
          <a:lstStyle/>
          <a:p>
            <a:pPr>
              <a:buNone/>
            </a:pPr>
            <a:r>
              <a:rPr lang="ru-RU" sz="8000" dirty="0" smtClean="0">
                <a:solidFill>
                  <a:srgbClr val="7030A0"/>
                </a:solidFill>
                <a:latin typeface="Times New Roman" pitchFamily="18" charset="0"/>
                <a:cs typeface="Times New Roman" pitchFamily="18" charset="0"/>
              </a:rPr>
              <a:t>Туловище</a:t>
            </a:r>
          </a:p>
          <a:p>
            <a:pPr>
              <a:buNone/>
            </a:pPr>
            <a:endParaRPr lang="ru-RU" sz="8000" dirty="0" smtClean="0">
              <a:solidFill>
                <a:srgbClr val="7030A0"/>
              </a:solidFill>
              <a:latin typeface="Times New Roman" pitchFamily="18" charset="0"/>
              <a:cs typeface="Times New Roman" pitchFamily="18" charset="0"/>
            </a:endParaRPr>
          </a:p>
          <a:p>
            <a:r>
              <a:rPr lang="en-US" sz="8000" dirty="0" smtClean="0">
                <a:latin typeface="Times New Roman" pitchFamily="18" charset="0"/>
                <a:cs typeface="Times New Roman" pitchFamily="18" charset="0"/>
              </a:rPr>
              <a:t>back — </a:t>
            </a:r>
            <a:r>
              <a:rPr lang="ru-RU" sz="8000" dirty="0" smtClean="0">
                <a:latin typeface="Times New Roman" pitchFamily="18" charset="0"/>
                <a:cs typeface="Times New Roman" pitchFamily="18" charset="0"/>
              </a:rPr>
              <a:t>спина</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belly — </a:t>
            </a:r>
            <a:r>
              <a:rPr lang="ru-RU" sz="8000" dirty="0" smtClean="0">
                <a:latin typeface="Times New Roman" pitchFamily="18" charset="0"/>
                <a:cs typeface="Times New Roman" pitchFamily="18" charset="0"/>
              </a:rPr>
              <a:t>живот</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 breast — </a:t>
            </a:r>
            <a:r>
              <a:rPr lang="ru-RU" sz="8000" dirty="0" smtClean="0">
                <a:latin typeface="Times New Roman" pitchFamily="18" charset="0"/>
                <a:cs typeface="Times New Roman" pitchFamily="18" charset="0"/>
              </a:rPr>
              <a:t>грудь</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buttocks — </a:t>
            </a:r>
            <a:r>
              <a:rPr lang="ru-RU" sz="8000" dirty="0" smtClean="0">
                <a:latin typeface="Times New Roman" pitchFamily="18" charset="0"/>
                <a:cs typeface="Times New Roman" pitchFamily="18" charset="0"/>
              </a:rPr>
              <a:t>ягодицы</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chest — </a:t>
            </a:r>
            <a:r>
              <a:rPr lang="ru-RU" sz="8000" dirty="0" smtClean="0">
                <a:latin typeface="Times New Roman" pitchFamily="18" charset="0"/>
                <a:cs typeface="Times New Roman" pitchFamily="18" charset="0"/>
              </a:rPr>
              <a:t>грудь</a:t>
            </a:r>
            <a:r>
              <a:rPr lang="en-US" sz="8000" dirty="0" smtClean="0">
                <a:latin typeface="Times New Roman" pitchFamily="18" charset="0"/>
                <a:cs typeface="Times New Roman" pitchFamily="18" charset="0"/>
              </a:rPr>
              <a:t>, </a:t>
            </a:r>
          </a:p>
          <a:p>
            <a:r>
              <a:rPr lang="ru-RU" sz="8000" dirty="0" smtClean="0">
                <a:latin typeface="Times New Roman" pitchFamily="18" charset="0"/>
                <a:cs typeface="Times New Roman" pitchFamily="18" charset="0"/>
              </a:rPr>
              <a:t>грудная клетка</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neck — </a:t>
            </a:r>
            <a:r>
              <a:rPr lang="ru-RU" sz="8000" dirty="0" smtClean="0">
                <a:latin typeface="Times New Roman" pitchFamily="18" charset="0"/>
                <a:cs typeface="Times New Roman" pitchFamily="18" charset="0"/>
              </a:rPr>
              <a:t>шея</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shoulder — </a:t>
            </a:r>
            <a:r>
              <a:rPr lang="ru-RU" sz="8000" dirty="0" smtClean="0">
                <a:latin typeface="Times New Roman" pitchFamily="18" charset="0"/>
                <a:cs typeface="Times New Roman" pitchFamily="18" charset="0"/>
              </a:rPr>
              <a:t>плечо</a:t>
            </a:r>
            <a:r>
              <a:rPr lang="en-US" sz="8000"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en-US" sz="8000" dirty="0" smtClean="0">
                <a:latin typeface="Times New Roman" pitchFamily="18" charset="0"/>
                <a:cs typeface="Times New Roman" pitchFamily="18" charset="0"/>
              </a:rPr>
              <a:t>waist — </a:t>
            </a:r>
            <a:r>
              <a:rPr lang="ru-RU" sz="8000" dirty="0" smtClean="0">
                <a:latin typeface="Times New Roman" pitchFamily="18" charset="0"/>
                <a:cs typeface="Times New Roman" pitchFamily="18" charset="0"/>
              </a:rPr>
              <a:t>талия</a:t>
            </a:r>
            <a:endParaRPr lang="ru-RU" sz="8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p:txBody>
          <a:bodyPr>
            <a:noAutofit/>
          </a:bodyPr>
          <a:lstStyle/>
          <a:p>
            <a:pPr>
              <a:buNone/>
            </a:pPr>
            <a:r>
              <a:rPr lang="ru-RU" sz="2000" dirty="0" smtClean="0">
                <a:solidFill>
                  <a:srgbClr val="7030A0"/>
                </a:solidFill>
                <a:latin typeface="Times New Roman" pitchFamily="18" charset="0"/>
                <a:cs typeface="Times New Roman" pitchFamily="18" charset="0"/>
              </a:rPr>
              <a:t>Руки</a:t>
            </a:r>
          </a:p>
          <a:p>
            <a:r>
              <a:rPr lang="ru-RU" sz="2000" dirty="0">
                <a:latin typeface="Times New Roman" pitchFamily="18" charset="0"/>
                <a:cs typeface="Times New Roman" pitchFamily="18" charset="0"/>
              </a:rPr>
              <a:t>arm — рука (от кисти до плеча)   </a:t>
            </a:r>
          </a:p>
          <a:p>
            <a:r>
              <a:rPr lang="ru-RU" sz="2000" dirty="0">
                <a:latin typeface="Times New Roman" pitchFamily="18" charset="0"/>
                <a:cs typeface="Times New Roman" pitchFamily="18" charset="0"/>
              </a:rPr>
              <a:t> elbow — локоть  </a:t>
            </a:r>
          </a:p>
          <a:p>
            <a:r>
              <a:rPr lang="ru-RU" sz="2000" dirty="0">
                <a:latin typeface="Times New Roman" pitchFamily="18" charset="0"/>
                <a:cs typeface="Times New Roman" pitchFamily="18" charset="0"/>
              </a:rPr>
              <a:t> finger — палец (руки)</a:t>
            </a:r>
          </a:p>
          <a:p>
            <a:r>
              <a:rPr lang="ru-RU" sz="2000" dirty="0" smtClean="0">
                <a:latin typeface="Times New Roman" pitchFamily="18" charset="0"/>
                <a:cs typeface="Times New Roman" pitchFamily="18" charset="0"/>
              </a:rPr>
              <a:t>finger nail — ноготь пальца руки</a:t>
            </a:r>
          </a:p>
          <a:p>
            <a:r>
              <a:rPr lang="ru-RU" sz="2000" dirty="0" smtClean="0">
                <a:latin typeface="Times New Roman" pitchFamily="18" charset="0"/>
                <a:cs typeface="Times New Roman" pitchFamily="18" charset="0"/>
              </a:rPr>
              <a:t>fist — кулак </a:t>
            </a:r>
          </a:p>
          <a:p>
            <a:r>
              <a:rPr lang="ru-RU" sz="2000" dirty="0" smtClean="0">
                <a:latin typeface="Times New Roman" pitchFamily="18" charset="0"/>
                <a:cs typeface="Times New Roman" pitchFamily="18" charset="0"/>
              </a:rPr>
              <a:t>forearm — предплечье </a:t>
            </a:r>
          </a:p>
          <a:p>
            <a:r>
              <a:rPr lang="ru-RU" sz="2000" dirty="0" smtClean="0">
                <a:latin typeface="Times New Roman" pitchFamily="18" charset="0"/>
                <a:cs typeface="Times New Roman" pitchFamily="18" charset="0"/>
              </a:rPr>
              <a:t> hand — рука (кисть)</a:t>
            </a:r>
          </a:p>
          <a:p>
            <a:r>
              <a:rPr lang="ru-RU" sz="2000" dirty="0" smtClean="0">
                <a:latin typeface="Times New Roman" pitchFamily="18" charset="0"/>
                <a:cs typeface="Times New Roman" pitchFamily="18" charset="0"/>
              </a:rPr>
              <a:t> underarm — подмышка </a:t>
            </a:r>
          </a:p>
          <a:p>
            <a:r>
              <a:rPr lang="ru-RU" sz="2000" dirty="0" smtClean="0">
                <a:latin typeface="Times New Roman" pitchFamily="18" charset="0"/>
                <a:cs typeface="Times New Roman" pitchFamily="18" charset="0"/>
              </a:rPr>
              <a:t>wrist — запястье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p:txBody>
          <a:bodyPr>
            <a:noAutofit/>
          </a:bodyPr>
          <a:lstStyle/>
          <a:p>
            <a:pPr>
              <a:buNone/>
            </a:pPr>
            <a:r>
              <a:rPr lang="ru-RU" sz="2000" dirty="0" smtClean="0">
                <a:solidFill>
                  <a:srgbClr val="7030A0"/>
                </a:solidFill>
                <a:latin typeface="Times New Roman" pitchFamily="18" charset="0"/>
                <a:cs typeface="Times New Roman" pitchFamily="18" charset="0"/>
              </a:rPr>
              <a:t>Ноги</a:t>
            </a:r>
          </a:p>
          <a:p>
            <a:r>
              <a:rPr lang="ru-RU" sz="2000" dirty="0" smtClean="0">
                <a:latin typeface="Times New Roman" pitchFamily="18" charset="0"/>
                <a:cs typeface="Times New Roman" pitchFamily="18" charset="0"/>
              </a:rPr>
              <a:t>ankle — лодыжка   </a:t>
            </a:r>
          </a:p>
          <a:p>
            <a:r>
              <a:rPr lang="ru-RU" sz="2000" dirty="0" smtClean="0">
                <a:latin typeface="Times New Roman" pitchFamily="18" charset="0"/>
                <a:cs typeface="Times New Roman" pitchFamily="18" charset="0"/>
              </a:rPr>
              <a:t>big toe — большой палец ноги  </a:t>
            </a:r>
          </a:p>
          <a:p>
            <a:r>
              <a:rPr lang="ru-RU" sz="2000" dirty="0" smtClean="0">
                <a:latin typeface="Times New Roman" pitchFamily="18" charset="0"/>
                <a:cs typeface="Times New Roman" pitchFamily="18" charset="0"/>
              </a:rPr>
              <a:t>calf — икра ноги (мн. ч.: calves)  </a:t>
            </a:r>
          </a:p>
          <a:p>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foot</a:t>
            </a:r>
            <a:r>
              <a:rPr lang="ru-RU" sz="2000" dirty="0" smtClean="0">
                <a:latin typeface="Times New Roman" pitchFamily="18" charset="0"/>
                <a:cs typeface="Times New Roman" pitchFamily="18" charset="0"/>
              </a:rPr>
              <a:t> — ступня (мн. ч.: </a:t>
            </a:r>
            <a:r>
              <a:rPr lang="en-US" sz="2000" dirty="0" smtClean="0">
                <a:latin typeface="Times New Roman" pitchFamily="18" charset="0"/>
                <a:cs typeface="Times New Roman" pitchFamily="18" charset="0"/>
              </a:rPr>
              <a:t>feet</a:t>
            </a:r>
            <a:r>
              <a:rPr lang="ru-RU"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heel</a:t>
            </a:r>
            <a:r>
              <a:rPr lang="ru-RU" sz="2000" dirty="0" smtClean="0">
                <a:latin typeface="Times New Roman" pitchFamily="18" charset="0"/>
                <a:cs typeface="Times New Roman" pitchFamily="18" charset="0"/>
              </a:rPr>
              <a:t> — пята, пятка</a:t>
            </a:r>
          </a:p>
          <a:p>
            <a:r>
              <a:rPr lang="ru-RU" sz="2000" dirty="0" smtClean="0">
                <a:latin typeface="Times New Roman" pitchFamily="18" charset="0"/>
                <a:cs typeface="Times New Roman" pitchFamily="18" charset="0"/>
              </a:rPr>
              <a:t>hip — бедро, бок (наружная сторона таза и верхней части ноги) </a:t>
            </a:r>
          </a:p>
          <a:p>
            <a:r>
              <a:rPr lang="ru-RU" sz="2000" dirty="0" smtClean="0">
                <a:latin typeface="Times New Roman" pitchFamily="18" charset="0"/>
                <a:cs typeface="Times New Roman" pitchFamily="18" charset="0"/>
              </a:rPr>
              <a:t>knee — колено  </a:t>
            </a:r>
          </a:p>
          <a:p>
            <a:r>
              <a:rPr lang="ru-RU" sz="2000" dirty="0" smtClean="0">
                <a:latin typeface="Times New Roman" pitchFamily="18" charset="0"/>
                <a:cs typeface="Times New Roman" pitchFamily="18" charset="0"/>
              </a:rPr>
              <a:t> leg — нога (от бедра до ступни)</a:t>
            </a:r>
          </a:p>
          <a:p>
            <a:r>
              <a:rPr lang="ru-RU" sz="2000" dirty="0" smtClean="0">
                <a:latin typeface="Times New Roman" pitchFamily="18" charset="0"/>
                <a:cs typeface="Times New Roman" pitchFamily="18" charset="0"/>
              </a:rPr>
              <a:t> shin / shank — голень</a:t>
            </a:r>
          </a:p>
          <a:p>
            <a:r>
              <a:rPr lang="ru-RU" sz="2000" dirty="0" smtClean="0">
                <a:latin typeface="Times New Roman" pitchFamily="18" charset="0"/>
                <a:cs typeface="Times New Roman" pitchFamily="18" charset="0"/>
              </a:rPr>
              <a:t>thigh — бедро (от таза до колена) </a:t>
            </a:r>
          </a:p>
          <a:p>
            <a:r>
              <a:rPr lang="ru-RU" sz="2000" dirty="0" smtClean="0">
                <a:latin typeface="Times New Roman" pitchFamily="18" charset="0"/>
                <a:cs typeface="Times New Roman" pitchFamily="18" charset="0"/>
              </a:rPr>
              <a:t> toe — </a:t>
            </a:r>
            <a:r>
              <a:rPr lang="ru-RU" sz="2000" dirty="0" smtClean="0">
                <a:latin typeface="Times New Roman" pitchFamily="18" charset="0"/>
                <a:cs typeface="Times New Roman" pitchFamily="18" charset="0"/>
              </a:rPr>
              <a:t>большой палец </a:t>
            </a:r>
            <a:r>
              <a:rPr lang="ru-RU" sz="2000" dirty="0">
                <a:latin typeface="Times New Roman" pitchFamily="18" charset="0"/>
                <a:cs typeface="Times New Roman" pitchFamily="18" charset="0"/>
              </a:rPr>
              <a:t>на ноге</a:t>
            </a: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ru-RU" sz="2000" dirty="0" smtClean="0">
                <a:solidFill>
                  <a:srgbClr val="7030A0"/>
                </a:solidFill>
              </a:rPr>
              <a:t>Скелет человека</a:t>
            </a:r>
          </a:p>
          <a:p>
            <a:r>
              <a:rPr lang="ru-RU" sz="2000" dirty="0" smtClean="0">
                <a:latin typeface="Times New Roman" panose="02020603050405020304" pitchFamily="18" charset="0"/>
                <a:cs typeface="Times New Roman" panose="02020603050405020304" pitchFamily="18" charset="0"/>
              </a:rPr>
              <a:t>coccyx — копчик   </a:t>
            </a:r>
          </a:p>
          <a:p>
            <a:r>
              <a:rPr lang="ru-RU" sz="2000" dirty="0" smtClean="0">
                <a:latin typeface="Times New Roman" panose="02020603050405020304" pitchFamily="18" charset="0"/>
                <a:cs typeface="Times New Roman" panose="02020603050405020304" pitchFamily="18" charset="0"/>
              </a:rPr>
              <a:t>collar-bone — ключица </a:t>
            </a:r>
          </a:p>
          <a:p>
            <a:r>
              <a:rPr lang="ru-RU" sz="2000" dirty="0" smtClean="0">
                <a:latin typeface="Times New Roman" panose="02020603050405020304" pitchFamily="18" charset="0"/>
                <a:cs typeface="Times New Roman" panose="02020603050405020304" pitchFamily="18" charset="0"/>
              </a:rPr>
              <a:t> jaw — челюсть</a:t>
            </a:r>
          </a:p>
          <a:p>
            <a:r>
              <a:rPr lang="en-US" sz="2000" dirty="0" smtClean="0">
                <a:latin typeface="Times New Roman" panose="02020603050405020304" pitchFamily="18" charset="0"/>
                <a:cs typeface="Times New Roman" panose="02020603050405020304" pitchFamily="18" charset="0"/>
              </a:rPr>
              <a:t>phalanges — </a:t>
            </a:r>
            <a:r>
              <a:rPr lang="ru-RU" sz="2000" dirty="0" smtClean="0">
                <a:latin typeface="Times New Roman" panose="02020603050405020304" pitchFamily="18" charset="0"/>
                <a:cs typeface="Times New Roman" panose="02020603050405020304" pitchFamily="18" charset="0"/>
              </a:rPr>
              <a:t>фаланги</a:t>
            </a:r>
            <a:r>
              <a:rPr lang="en-US" sz="2000" dirty="0" smtClean="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ribs — </a:t>
            </a:r>
            <a:r>
              <a:rPr lang="ru-RU" sz="2000" dirty="0" smtClean="0">
                <a:latin typeface="Times New Roman" panose="02020603050405020304" pitchFamily="18" charset="0"/>
                <a:cs typeface="Times New Roman" panose="02020603050405020304" pitchFamily="18" charset="0"/>
              </a:rPr>
              <a:t>ребра</a:t>
            </a:r>
            <a:r>
              <a:rPr lang="en-US" sz="2000" dirty="0" smtClean="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shoulder-blade — </a:t>
            </a:r>
            <a:r>
              <a:rPr lang="ru-RU" sz="2000" dirty="0" smtClean="0">
                <a:latin typeface="Times New Roman" panose="02020603050405020304" pitchFamily="18" charset="0"/>
                <a:cs typeface="Times New Roman" panose="02020603050405020304" pitchFamily="18" charset="0"/>
              </a:rPr>
              <a:t>лопатка</a:t>
            </a:r>
          </a:p>
          <a:p>
            <a:r>
              <a:rPr lang="en-US" sz="2000" dirty="0" smtClean="0">
                <a:latin typeface="Times New Roman" panose="02020603050405020304" pitchFamily="18" charset="0"/>
                <a:cs typeface="Times New Roman" panose="02020603050405020304" pitchFamily="18" charset="0"/>
              </a:rPr>
              <a:t>skeleton — </a:t>
            </a:r>
            <a:r>
              <a:rPr lang="ru-RU" sz="2000" dirty="0" smtClean="0">
                <a:latin typeface="Times New Roman" panose="02020603050405020304" pitchFamily="18" charset="0"/>
                <a:cs typeface="Times New Roman" panose="02020603050405020304" pitchFamily="18" charset="0"/>
              </a:rPr>
              <a:t>скелет</a:t>
            </a:r>
            <a:r>
              <a:rPr lang="en-US" sz="2000" dirty="0" smtClean="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skull — </a:t>
            </a:r>
            <a:r>
              <a:rPr lang="ru-RU" sz="2000" dirty="0" smtClean="0">
                <a:latin typeface="Times New Roman" panose="02020603050405020304" pitchFamily="18" charset="0"/>
                <a:cs typeface="Times New Roman" panose="02020603050405020304" pitchFamily="18" charset="0"/>
              </a:rPr>
              <a:t>череп</a:t>
            </a:r>
            <a:r>
              <a:rPr lang="en-US" sz="2000" dirty="0" smtClean="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spine — </a:t>
            </a:r>
            <a:r>
              <a:rPr lang="ru-RU" sz="2000" dirty="0" smtClean="0">
                <a:latin typeface="Times New Roman" panose="02020603050405020304" pitchFamily="18" charset="0"/>
                <a:cs typeface="Times New Roman" panose="02020603050405020304" pitchFamily="18" charset="0"/>
              </a:rPr>
              <a:t>позвоночник</a:t>
            </a:r>
            <a:endParaRPr lang="ru-RU" dirty="0" smtClean="0"/>
          </a:p>
          <a:p>
            <a:pPr>
              <a:buNone/>
            </a:pPr>
            <a:endParaRPr lang="ru-R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1589112"/>
          </a:xfrm>
        </p:spPr>
        <p:txBody>
          <a:bodyPr>
            <a:normAutofit fontScale="90000"/>
          </a:bodyPr>
          <a:lstStyle/>
          <a:p>
            <a:pPr algn="ctr"/>
            <a:r>
              <a:rPr lang="ru-RU" dirty="0" smtClean="0"/>
              <a:t>Прочитайте и переведите текст. Найдите в тексте слова по теме занятия</a:t>
            </a:r>
            <a:endParaRPr lang="ru-RU" dirty="0"/>
          </a:p>
        </p:txBody>
      </p:sp>
      <p:sp>
        <p:nvSpPr>
          <p:cNvPr id="3" name="Содержимое 2"/>
          <p:cNvSpPr>
            <a:spLocks noGrp="1"/>
          </p:cNvSpPr>
          <p:nvPr>
            <p:ph idx="1"/>
          </p:nvPr>
        </p:nvSpPr>
        <p:spPr/>
        <p:txBody>
          <a:bodyPr>
            <a:normAutofit lnSpcReduction="10000"/>
          </a:bodyPr>
          <a:lstStyle/>
          <a:p>
            <a:pPr>
              <a:buNone/>
            </a:pPr>
            <a:r>
              <a:rPr lang="en-US" sz="2000" dirty="0" smtClean="0">
                <a:latin typeface="Times New Roman" pitchFamily="18" charset="0"/>
                <a:cs typeface="Times New Roman" pitchFamily="18" charset="0"/>
              </a:rPr>
              <a:t>The skeleton is composed of bones. In the adult the skeleton has over 200 bones.</a:t>
            </a:r>
            <a:r>
              <a:rPr lang="ru-RU"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The bones of the skull consist of cranial and facial parts. There are 26 bones in the skull.</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bones of the trunk are the spinal Column or the spine and the chest (ribs and the breastbone). The spine consists of the cervical, thoracic, lumbar and sacral vertebrae and the coccyx.</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The vertebra is a small bone, which is formed by the body and the arch. All the vertebrae compose the spinal column or the spine. There are 32 or 34.</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Vertebrae in the spine of the adult. There are seven cervical vertebrae, twelve thoracic vertebrae, five lumbar, five sacral vertebrae and from one to five vertebrae which form the coccyx in the spinal column.</a:t>
            </a:r>
          </a:p>
          <a:p>
            <a:pPr>
              <a:buNone/>
            </a:pPr>
            <a:r>
              <a:rPr lang="en-US" sz="2000" dirty="0" smtClean="0">
                <a:latin typeface="Times New Roman" pitchFamily="18" charset="0"/>
                <a:cs typeface="Times New Roman" pitchFamily="18" charset="0"/>
              </a:rPr>
              <a:t>The cervical part of the spine is formed by seven cervical vertebrae. Twelve thoracic vertebrae have large bodies. The lumbar vertebrae are the largest vertebras in the spinal column. They have oval bodies.</a:t>
            </a: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Прочитайте и переведите текст. Найдите слова по теме занятия</a:t>
            </a:r>
            <a:endParaRPr lang="ru-RU" dirty="0"/>
          </a:p>
        </p:txBody>
      </p:sp>
      <p:sp>
        <p:nvSpPr>
          <p:cNvPr id="3" name="Содержимое 2"/>
          <p:cNvSpPr>
            <a:spLocks noGrp="1"/>
          </p:cNvSpPr>
          <p:nvPr>
            <p:ph idx="1"/>
          </p:nvPr>
        </p:nvSpPr>
        <p:spPr/>
        <p:txBody>
          <a:bodyPr>
            <a:normAutofit fontScale="62500" lnSpcReduction="20000"/>
          </a:bodyPr>
          <a:lstStyle/>
          <a:p>
            <a:pPr>
              <a:buNone/>
            </a:pPr>
            <a:r>
              <a:rPr lang="en-US" sz="3200" dirty="0" smtClean="0">
                <a:latin typeface="Times New Roman" pitchFamily="18" charset="0"/>
                <a:cs typeface="Times New Roman" pitchFamily="18" charset="0"/>
              </a:rPr>
              <a:t>The cervical part of the spine is formed by seven cervical vertebrae. Twelve thoracic vertebrae have large bodies. The lumbar vertebrae are the largest vertebras in the spinal column. They have oval bodies.</a:t>
            </a:r>
            <a:endParaRPr lang="ru-RU"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The chest (thorax) is composed of 12 thoracic vertebrae, the breastbone and 12pairs (nap) of ribs. The breastbone is a long bone in the middle of the chest. It is composed of three main parts. The basic part of the chest is formed by the ribs. On each side of the chest seven ribs are connected with the breastbone by cartilages. Each rib is composed of a head, neck and body.</a:t>
            </a:r>
            <a:endParaRPr lang="ru-RU"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The lower extremity consists of the thigh, leg and foot. It is connected with the trunk by the pelvis. The upper extremity is formed by the arm, forearm and hand. It is connected with the trunk by the shoulder girdle.</a:t>
            </a:r>
            <a:endParaRPr lang="ru-RU"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The bones of the skeleton are connected together by the joints or by the cartilages and ligaments. The bones consist of organic and inorganic substance.</a:t>
            </a:r>
            <a:endParaRPr lang="ru-RU" sz="32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Составьте как можно больше предложений со следующими словами</a:t>
            </a:r>
            <a:endParaRPr lang="ru-RU" dirty="0"/>
          </a:p>
        </p:txBody>
      </p:sp>
      <p:sp>
        <p:nvSpPr>
          <p:cNvPr id="3" name="Содержимое 2"/>
          <p:cNvSpPr>
            <a:spLocks noGrp="1"/>
          </p:cNvSpPr>
          <p:nvPr>
            <p:ph idx="1"/>
          </p:nvPr>
        </p:nvSpPr>
        <p:spPr>
          <a:xfrm>
            <a:off x="467544" y="2532888"/>
            <a:ext cx="8229600" cy="3920448"/>
          </a:xfrm>
        </p:spPr>
        <p:txBody>
          <a:bodyPr numCol="1"/>
          <a:lstStyle/>
          <a:p>
            <a:pPr>
              <a:buNone/>
            </a:pPr>
            <a:endParaRPr lang="ru-RU" dirty="0" smtClean="0"/>
          </a:p>
          <a:p>
            <a:r>
              <a:rPr lang="en-US" dirty="0" smtClean="0"/>
              <a:t>bones, the skeleton, of is composed, column, the chest, are, the trunk, of, the spinal, and, the bones, bone, is, the vertebrae, small, a, have, they, bodies, oval, head, rib, composed, neck, body, and, each, is, of.</a:t>
            </a:r>
            <a:endParaRPr lang="ru-RU" dirty="0" smtClean="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1373088"/>
          </a:xfrm>
        </p:spPr>
        <p:txBody>
          <a:bodyPr>
            <a:normAutofit fontScale="90000"/>
          </a:bodyPr>
          <a:lstStyle/>
          <a:p>
            <a:pPr algn="ctr"/>
            <a:r>
              <a:rPr lang="ru-RU" dirty="0" smtClean="0"/>
              <a:t>Соотнесите слова с изображениями на картинках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lgn="ctr">
              <a:buNone/>
            </a:pPr>
            <a:r>
              <a:rPr lang="ru-RU" dirty="0" smtClean="0">
                <a:solidFill>
                  <a:srgbClr val="7030A0"/>
                </a:solidFill>
              </a:rPr>
              <a:t>Органы человека</a:t>
            </a:r>
          </a:p>
          <a:p>
            <a:r>
              <a:rPr lang="ru-RU" dirty="0" smtClean="0"/>
              <a:t>brain — мозг   </a:t>
            </a:r>
          </a:p>
          <a:p>
            <a:r>
              <a:rPr lang="ru-RU" dirty="0" smtClean="0"/>
              <a:t>digestive system — пищеварительная система    </a:t>
            </a:r>
          </a:p>
          <a:p>
            <a:r>
              <a:rPr lang="en-US" dirty="0" smtClean="0"/>
              <a:t>heart — </a:t>
            </a:r>
            <a:r>
              <a:rPr lang="ru-RU" dirty="0" smtClean="0"/>
              <a:t>сердце</a:t>
            </a:r>
            <a:r>
              <a:rPr lang="en-US" dirty="0" smtClean="0"/>
              <a:t>  </a:t>
            </a:r>
            <a:endParaRPr lang="ru-RU" dirty="0" smtClean="0"/>
          </a:p>
          <a:p>
            <a:r>
              <a:rPr lang="en-US" dirty="0" smtClean="0"/>
              <a:t>intestines — </a:t>
            </a:r>
            <a:r>
              <a:rPr lang="ru-RU" dirty="0" smtClean="0"/>
              <a:t>кишечник</a:t>
            </a:r>
            <a:r>
              <a:rPr lang="en-US" dirty="0" smtClean="0"/>
              <a:t>   </a:t>
            </a:r>
            <a:endParaRPr lang="ru-RU" dirty="0" smtClean="0"/>
          </a:p>
          <a:p>
            <a:r>
              <a:rPr lang="en-US" dirty="0" smtClean="0"/>
              <a:t>kidney — </a:t>
            </a:r>
            <a:r>
              <a:rPr lang="ru-RU" dirty="0" smtClean="0"/>
              <a:t>почка</a:t>
            </a:r>
          </a:p>
          <a:p>
            <a:r>
              <a:rPr lang="en-US" dirty="0" smtClean="0"/>
              <a:t>liver — </a:t>
            </a:r>
            <a:r>
              <a:rPr lang="ru-RU" dirty="0" smtClean="0"/>
              <a:t>печень</a:t>
            </a:r>
          </a:p>
          <a:p>
            <a:r>
              <a:rPr lang="en-US" dirty="0" smtClean="0"/>
              <a:t>upper extremity – </a:t>
            </a:r>
            <a:r>
              <a:rPr lang="ru-RU" dirty="0" smtClean="0"/>
              <a:t>верхняя конечность</a:t>
            </a:r>
          </a:p>
          <a:p>
            <a:r>
              <a:rPr lang="en-US" dirty="0" smtClean="0"/>
              <a:t>lungs — </a:t>
            </a:r>
            <a:r>
              <a:rPr lang="ru-RU" dirty="0" smtClean="0"/>
              <a:t>легкие</a:t>
            </a:r>
            <a:r>
              <a:rPr lang="en-US" dirty="0" smtClean="0"/>
              <a:t>   </a:t>
            </a:r>
            <a:endParaRPr lang="ru-RU" dirty="0" smtClean="0"/>
          </a:p>
          <a:p>
            <a:r>
              <a:rPr lang="en-US" dirty="0" smtClean="0"/>
              <a:t> urinary system – </a:t>
            </a:r>
            <a:r>
              <a:rPr lang="ru-RU" dirty="0" smtClean="0"/>
              <a:t>мочевыделительная система</a:t>
            </a:r>
          </a:p>
          <a:p>
            <a:r>
              <a:rPr lang="en-US" dirty="0" smtClean="0"/>
              <a:t> spleen — </a:t>
            </a:r>
            <a:r>
              <a:rPr lang="ru-RU" dirty="0" smtClean="0"/>
              <a:t>селезенка</a:t>
            </a:r>
          </a:p>
          <a:p>
            <a:r>
              <a:rPr lang="en-US" dirty="0" smtClean="0"/>
              <a:t>stomach — </a:t>
            </a:r>
            <a:r>
              <a:rPr lang="ru-RU" dirty="0" smtClean="0"/>
              <a:t>желудок</a:t>
            </a:r>
          </a:p>
          <a:p>
            <a:r>
              <a:rPr lang="en-US" dirty="0" smtClean="0"/>
              <a:t>jaw - </a:t>
            </a:r>
            <a:r>
              <a:rPr lang="ru-RU" dirty="0" smtClean="0"/>
              <a:t>челюсть</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Соотнесите слова с изображениями на картинках</a:t>
            </a:r>
            <a:endParaRPr lang="ru-RU" dirty="0"/>
          </a:p>
        </p:txBody>
      </p:sp>
      <p:sp>
        <p:nvSpPr>
          <p:cNvPr id="27650" name="AutoShape 2" descr="http://vitnik.ru/wp-content/uploads/2016/10/p1_05_09.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27652" name="Picture 4" descr="https://im0-tub-ru.yandex.net/i?id=0f3be174798e62d99da9187059cd6002&amp;n=13"/>
          <p:cNvPicPr>
            <a:picLocks noChangeAspect="1" noChangeArrowheads="1"/>
          </p:cNvPicPr>
          <p:nvPr/>
        </p:nvPicPr>
        <p:blipFill>
          <a:blip r:embed="rId2" cstate="print"/>
          <a:srcRect/>
          <a:stretch>
            <a:fillRect/>
          </a:stretch>
        </p:blipFill>
        <p:spPr bwMode="auto">
          <a:xfrm>
            <a:off x="467544" y="2564904"/>
            <a:ext cx="2314575" cy="3048001"/>
          </a:xfrm>
          <a:prstGeom prst="rect">
            <a:avLst/>
          </a:prstGeom>
          <a:noFill/>
        </p:spPr>
      </p:pic>
      <p:pic>
        <p:nvPicPr>
          <p:cNvPr id="27654" name="Picture 6" descr="https://im0-tub-ru.yandex.net/i?id=d7c597048c3447ab652e29920118fa64&amp;n=13"/>
          <p:cNvPicPr>
            <a:picLocks noChangeAspect="1" noChangeArrowheads="1"/>
          </p:cNvPicPr>
          <p:nvPr/>
        </p:nvPicPr>
        <p:blipFill>
          <a:blip r:embed="rId3" cstate="print"/>
          <a:srcRect/>
          <a:stretch>
            <a:fillRect/>
          </a:stretch>
        </p:blipFill>
        <p:spPr bwMode="auto">
          <a:xfrm>
            <a:off x="3059832" y="2492896"/>
            <a:ext cx="2676525" cy="3048001"/>
          </a:xfrm>
          <a:prstGeom prst="rect">
            <a:avLst/>
          </a:prstGeom>
          <a:noFill/>
        </p:spPr>
      </p:pic>
      <p:pic>
        <p:nvPicPr>
          <p:cNvPr id="27658" name="Picture 10" descr="http://noihirek.hu/pictures/egeszseg_szepseg/ido_elott_diagnosztizalhatoak_lesznek_az_agyi_betegsegek.jpg"/>
          <p:cNvPicPr>
            <a:picLocks noChangeAspect="1" noChangeArrowheads="1"/>
          </p:cNvPicPr>
          <p:nvPr/>
        </p:nvPicPr>
        <p:blipFill>
          <a:blip r:embed="rId4" cstate="print"/>
          <a:srcRect/>
          <a:stretch>
            <a:fillRect/>
          </a:stretch>
        </p:blipFill>
        <p:spPr bwMode="auto">
          <a:xfrm>
            <a:off x="5436096" y="2924944"/>
            <a:ext cx="3499756" cy="279980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Соотнесите слова с изображениями на картинках</a:t>
            </a:r>
            <a:endParaRPr lang="ru-RU" dirty="0"/>
          </a:p>
        </p:txBody>
      </p:sp>
      <p:pic>
        <p:nvPicPr>
          <p:cNvPr id="4" name="Picture 8" descr="http://images.digopaul.com/wp-content/uploads/related_images/2015/09/09/lungs_1.jpg"/>
          <p:cNvPicPr>
            <a:picLocks noChangeAspect="1" noChangeArrowheads="1"/>
          </p:cNvPicPr>
          <p:nvPr/>
        </p:nvPicPr>
        <p:blipFill>
          <a:blip r:embed="rId2" cstate="print"/>
          <a:srcRect/>
          <a:stretch>
            <a:fillRect/>
          </a:stretch>
        </p:blipFill>
        <p:spPr bwMode="auto">
          <a:xfrm>
            <a:off x="4572000" y="2564904"/>
            <a:ext cx="4572000" cy="2847976"/>
          </a:xfrm>
          <a:prstGeom prst="rect">
            <a:avLst/>
          </a:prstGeom>
          <a:noFill/>
        </p:spPr>
      </p:pic>
      <p:pic>
        <p:nvPicPr>
          <p:cNvPr id="31750" name="Picture 6" descr="http://alcogolizm.com/wp-content/uploads/2016/03/liver.jpg"/>
          <p:cNvPicPr>
            <a:picLocks noChangeAspect="1" noChangeArrowheads="1"/>
          </p:cNvPicPr>
          <p:nvPr/>
        </p:nvPicPr>
        <p:blipFill>
          <a:blip r:embed="rId3" cstate="print"/>
          <a:srcRect/>
          <a:stretch>
            <a:fillRect/>
          </a:stretch>
        </p:blipFill>
        <p:spPr bwMode="auto">
          <a:xfrm>
            <a:off x="0" y="2238500"/>
            <a:ext cx="3995936" cy="2630659"/>
          </a:xfrm>
          <a:prstGeom prst="rect">
            <a:avLst/>
          </a:prstGeom>
          <a:noFill/>
        </p:spPr>
      </p:pic>
      <p:pic>
        <p:nvPicPr>
          <p:cNvPr id="31752" name="Picture 8" descr="https://media.istockphoto.com/vectors/cartoon-illustration-of-human-spleen-anatomy-vector-id509639060?k=6&amp;m=509639060&amp;s=612x612&amp;w=0&amp;h=-KQtN_6XM3HrwV_13RnXnoF5ZLvmPhOH3FjrfaNy-Uw="/>
          <p:cNvPicPr>
            <a:picLocks noChangeAspect="1" noChangeArrowheads="1"/>
          </p:cNvPicPr>
          <p:nvPr/>
        </p:nvPicPr>
        <p:blipFill>
          <a:blip r:embed="rId4" cstate="print"/>
          <a:srcRect/>
          <a:stretch>
            <a:fillRect/>
          </a:stretch>
        </p:blipFill>
        <p:spPr bwMode="auto">
          <a:xfrm>
            <a:off x="2051720" y="4005064"/>
            <a:ext cx="2592288" cy="244403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Проблемная задача</a:t>
            </a:r>
            <a:endParaRPr lang="ru-RU" dirty="0"/>
          </a:p>
        </p:txBody>
      </p:sp>
      <p:sp>
        <p:nvSpPr>
          <p:cNvPr id="3" name="Содержимое 2"/>
          <p:cNvSpPr>
            <a:spLocks noGrp="1"/>
          </p:cNvSpPr>
          <p:nvPr>
            <p:ph idx="1"/>
          </p:nvPr>
        </p:nvSpPr>
        <p:spPr/>
        <p:txBody>
          <a:bodyPr/>
          <a:lstStyle/>
          <a:p>
            <a:pPr algn="ctr">
              <a:buNone/>
            </a:pPr>
            <a:endParaRPr lang="ru-RU" dirty="0" smtClean="0"/>
          </a:p>
          <a:p>
            <a:pPr algn="ctr">
              <a:buNone/>
            </a:pPr>
            <a:r>
              <a:rPr lang="ru-RU" dirty="0" smtClean="0"/>
              <a:t>Организация деятельности студентов по освоению студентами нового лексического материала и применению знаний и умений в разнообразных ситуациях, активизация работы всей студенческой группы.</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Соотнесите слова с изображениями на картинках</a:t>
            </a:r>
            <a:endParaRPr lang="ru-RU" dirty="0"/>
          </a:p>
        </p:txBody>
      </p:sp>
      <p:pic>
        <p:nvPicPr>
          <p:cNvPr id="4" name="Picture 4" descr="https://im0-tub-ru.yandex.net/i?id=52833176cadc1dff11a74422c2707116&amp;n=13"/>
          <p:cNvPicPr>
            <a:picLocks noChangeAspect="1" noChangeArrowheads="1"/>
          </p:cNvPicPr>
          <p:nvPr/>
        </p:nvPicPr>
        <p:blipFill>
          <a:blip r:embed="rId2" cstate="print"/>
          <a:srcRect/>
          <a:stretch>
            <a:fillRect/>
          </a:stretch>
        </p:blipFill>
        <p:spPr bwMode="auto">
          <a:xfrm>
            <a:off x="6084168" y="2852936"/>
            <a:ext cx="2914650" cy="3048001"/>
          </a:xfrm>
          <a:prstGeom prst="rect">
            <a:avLst/>
          </a:prstGeom>
          <a:noFill/>
        </p:spPr>
      </p:pic>
      <p:pic>
        <p:nvPicPr>
          <p:cNvPr id="5" name="Picture 2" descr="https://im0-tub-ru.yandex.net/i?id=6a494ab958a7ace3250ffa136f040040&amp;n=13"/>
          <p:cNvPicPr>
            <a:picLocks noChangeAspect="1" noChangeArrowheads="1"/>
          </p:cNvPicPr>
          <p:nvPr/>
        </p:nvPicPr>
        <p:blipFill>
          <a:blip r:embed="rId3" cstate="print"/>
          <a:srcRect/>
          <a:stretch>
            <a:fillRect/>
          </a:stretch>
        </p:blipFill>
        <p:spPr bwMode="auto">
          <a:xfrm>
            <a:off x="2627784" y="3717032"/>
            <a:ext cx="3459083" cy="2592288"/>
          </a:xfrm>
          <a:prstGeom prst="rect">
            <a:avLst/>
          </a:prstGeom>
          <a:noFill/>
        </p:spPr>
      </p:pic>
      <p:pic>
        <p:nvPicPr>
          <p:cNvPr id="32770" name="Picture 2" descr="http://morehealthy.ru/sites/default/files/imagecache/fullwatermark/u304/2015/12/depositphotos_12820608_original.jpg"/>
          <p:cNvPicPr>
            <a:picLocks noChangeAspect="1" noChangeArrowheads="1"/>
          </p:cNvPicPr>
          <p:nvPr/>
        </p:nvPicPr>
        <p:blipFill>
          <a:blip r:embed="rId4" cstate="print"/>
          <a:srcRect/>
          <a:stretch>
            <a:fillRect/>
          </a:stretch>
        </p:blipFill>
        <p:spPr bwMode="auto">
          <a:xfrm>
            <a:off x="0" y="2204864"/>
            <a:ext cx="2789840" cy="2576243"/>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Соотнесите слова с изображениями на картинках</a:t>
            </a:r>
            <a:endParaRPr lang="ru-RU" dirty="0"/>
          </a:p>
        </p:txBody>
      </p:sp>
      <p:pic>
        <p:nvPicPr>
          <p:cNvPr id="33794" name="Picture 2" descr="https://ds04.infourok.ru/uploads/ex/114d/0001befc-3764f029/hello_html_33c5daed.gif"/>
          <p:cNvPicPr>
            <a:picLocks noChangeAspect="1" noChangeArrowheads="1"/>
          </p:cNvPicPr>
          <p:nvPr/>
        </p:nvPicPr>
        <p:blipFill>
          <a:blip r:embed="rId2" cstate="print"/>
          <a:srcRect/>
          <a:stretch>
            <a:fillRect/>
          </a:stretch>
        </p:blipFill>
        <p:spPr bwMode="auto">
          <a:xfrm>
            <a:off x="323528" y="2348880"/>
            <a:ext cx="2590800" cy="3048001"/>
          </a:xfrm>
          <a:prstGeom prst="rect">
            <a:avLst/>
          </a:prstGeom>
          <a:noFill/>
        </p:spPr>
      </p:pic>
      <p:pic>
        <p:nvPicPr>
          <p:cNvPr id="33796" name="Picture 4" descr="http://etosustav.ru/wp-content/uploads/2017/12/disfunkciya-visochno-nizhnechelyustnogo-sustava.jpg"/>
          <p:cNvPicPr>
            <a:picLocks noChangeAspect="1" noChangeArrowheads="1"/>
          </p:cNvPicPr>
          <p:nvPr/>
        </p:nvPicPr>
        <p:blipFill>
          <a:blip r:embed="rId3" cstate="print"/>
          <a:srcRect/>
          <a:stretch>
            <a:fillRect/>
          </a:stretch>
        </p:blipFill>
        <p:spPr bwMode="auto">
          <a:xfrm>
            <a:off x="5088762" y="3068960"/>
            <a:ext cx="3562121" cy="3075112"/>
          </a:xfrm>
          <a:prstGeom prst="rect">
            <a:avLst/>
          </a:prstGeom>
          <a:noFill/>
        </p:spPr>
      </p:pic>
      <p:sp>
        <p:nvSpPr>
          <p:cNvPr id="33798" name="AutoShape 6" descr="https://im0-tub-ru.yandex.net/i?id=515eab1c354755ab909df53550b3ce25&amp;n=1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33800" name="Picture 8" descr="https://im0-tub-ru.yandex.net/i?id=515eab1c354755ab909df53550b3ce25&amp;n=13"/>
          <p:cNvPicPr>
            <a:picLocks noChangeAspect="1" noChangeArrowheads="1"/>
          </p:cNvPicPr>
          <p:nvPr/>
        </p:nvPicPr>
        <p:blipFill>
          <a:blip r:embed="rId4" cstate="print"/>
          <a:srcRect/>
          <a:stretch>
            <a:fillRect/>
          </a:stretch>
        </p:blipFill>
        <p:spPr bwMode="auto">
          <a:xfrm>
            <a:off x="3275856" y="2492896"/>
            <a:ext cx="1285875" cy="3048001"/>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Выводы</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Добиться результативной работы с лексическим материалом на занятиях иностранного языка можно только, развивая память и логическое мышление обучающихся, повышая их мотивацию к изучению предмета через определенные приемы и новизну; работая со словом через принцип функциональности, постоянно обращаясь к слову, т.е. не давая обучающимся его забыть, использовать его в коммуникации.</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1661120"/>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При изучении темы «Скелет» мы пользуемся следующими приемами:</a:t>
            </a:r>
            <a:br>
              <a:rPr lang="ru-RU" dirty="0" smtClean="0"/>
            </a:b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lvl="0"/>
            <a:r>
              <a:rPr lang="ru-RU" dirty="0" smtClean="0"/>
              <a:t>Введение лексических единиц путем демонстрации обозначаемых предметов или их изображений на картинке/ слайде.</a:t>
            </a:r>
          </a:p>
          <a:p>
            <a:pPr lvl="0"/>
            <a:r>
              <a:rPr lang="ru-RU" dirty="0" smtClean="0"/>
              <a:t>Для более эффективного запоминания лексики необходимо использовать повторительные упражнения (разгадать кроссворд, сгруппировать новые слова по частям тела, проверка знаний слов и словосочетаний студентами друг у друга).</a:t>
            </a:r>
          </a:p>
          <a:p>
            <a:pPr lvl="0"/>
            <a:r>
              <a:rPr lang="ru-RU" dirty="0" smtClean="0"/>
              <a:t>Для развития коммуникативной компетенции хорошо подходят упражнения по тексту (найти в тексте слова, относящиеся к данной теме).</a:t>
            </a:r>
          </a:p>
          <a:p>
            <a:pPr lvl="0"/>
            <a:r>
              <a:rPr lang="ru-RU" dirty="0" smtClean="0"/>
              <a:t>Подстановочные и конструктивные упражнения очень важны на этапе тренировки и закрепления лексики (составьте как можно больше предложений с данными словами, соотнесите слова с изображениями на картинках).</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Введение новых лексических единиц при помощи изображений на слайдах</a:t>
            </a:r>
            <a:endParaRPr lang="ru-RU" dirty="0"/>
          </a:p>
        </p:txBody>
      </p:sp>
      <p:sp>
        <p:nvSpPr>
          <p:cNvPr id="3" name="Содержимое 2"/>
          <p:cNvSpPr>
            <a:spLocks noGrp="1"/>
          </p:cNvSpPr>
          <p:nvPr>
            <p:ph idx="1"/>
          </p:nvPr>
        </p:nvSpPr>
        <p:spPr/>
        <p:txBody>
          <a:bodyPr numCol="2">
            <a:normAutofit fontScale="25000" lnSpcReduction="20000"/>
          </a:bodyPr>
          <a:lstStyle/>
          <a:p>
            <a:endParaRPr lang="ru-RU" sz="2900" dirty="0" smtClean="0">
              <a:latin typeface="Times New Roman" pitchFamily="18" charset="0"/>
              <a:cs typeface="Times New Roman" pitchFamily="18" charset="0"/>
            </a:endParaRPr>
          </a:p>
          <a:p>
            <a:endParaRPr lang="ru-RU" sz="3800" dirty="0" smtClean="0">
              <a:latin typeface="Times New Roman" pitchFamily="18" charset="0"/>
              <a:cs typeface="Times New Roman" pitchFamily="18" charset="0"/>
            </a:endParaRPr>
          </a:p>
          <a:p>
            <a:r>
              <a:rPr lang="en-US" sz="3800" dirty="0" smtClean="0">
                <a:latin typeface="Times New Roman" pitchFamily="18" charset="0"/>
                <a:cs typeface="Times New Roman" pitchFamily="18" charset="0"/>
              </a:rPr>
              <a:t> </a:t>
            </a:r>
            <a:r>
              <a:rPr lang="en-US" sz="6200" dirty="0" smtClean="0">
                <a:latin typeface="Times New Roman" pitchFamily="18" charset="0"/>
                <a:cs typeface="Times New Roman" pitchFamily="18" charset="0"/>
              </a:rPr>
              <a:t>bone-</a:t>
            </a:r>
            <a:r>
              <a:rPr lang="ru-RU" sz="6200" dirty="0" smtClean="0">
                <a:latin typeface="Times New Roman" pitchFamily="18" charset="0"/>
                <a:cs typeface="Times New Roman" pitchFamily="18" charset="0"/>
              </a:rPr>
              <a:t>к</a:t>
            </a:r>
            <a:r>
              <a:rPr lang="en-US" sz="6200" dirty="0" err="1" smtClean="0">
                <a:latin typeface="Times New Roman" pitchFamily="18" charset="0"/>
                <a:cs typeface="Times New Roman" pitchFamily="18" charset="0"/>
              </a:rPr>
              <a:t>oc</a:t>
            </a:r>
            <a:r>
              <a:rPr lang="ru-RU" sz="6200" dirty="0" smtClean="0">
                <a:latin typeface="Times New Roman" pitchFamily="18" charset="0"/>
                <a:cs typeface="Times New Roman" pitchFamily="18" charset="0"/>
              </a:rPr>
              <a:t>ть</a:t>
            </a:r>
          </a:p>
          <a:p>
            <a:r>
              <a:rPr lang="en-US" sz="6200" dirty="0" smtClean="0">
                <a:latin typeface="Times New Roman" pitchFamily="18" charset="0"/>
                <a:cs typeface="Times New Roman" pitchFamily="18" charset="0"/>
              </a:rPr>
              <a:t>cartilage - </a:t>
            </a:r>
            <a:r>
              <a:rPr lang="en-US" sz="6200" dirty="0" err="1" smtClean="0">
                <a:latin typeface="Times New Roman" pitchFamily="18" charset="0"/>
                <a:cs typeface="Times New Roman" pitchFamily="18" charset="0"/>
              </a:rPr>
              <a:t>xp</a:t>
            </a:r>
            <a:r>
              <a:rPr lang="ru-RU" sz="6200" dirty="0" err="1" smtClean="0">
                <a:latin typeface="Times New Roman" pitchFamily="18" charset="0"/>
                <a:cs typeface="Times New Roman" pitchFamily="18" charset="0"/>
              </a:rPr>
              <a:t>ящ</a:t>
            </a:r>
            <a:r>
              <a:rPr lang="en-US" sz="6200" dirty="0" smtClean="0">
                <a:latin typeface="Times New Roman" pitchFamily="18" charset="0"/>
                <a:cs typeface="Times New Roman" pitchFamily="18" charset="0"/>
              </a:rPr>
              <a:t>:</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head - </a:t>
            </a:r>
            <a:r>
              <a:rPr lang="ru-RU" sz="6200" dirty="0" smtClean="0">
                <a:latin typeface="Times New Roman" pitchFamily="18" charset="0"/>
                <a:cs typeface="Times New Roman" pitchFamily="18" charset="0"/>
              </a:rPr>
              <a:t>г</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л</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в</a:t>
            </a:r>
            <a:r>
              <a:rPr lang="en-US" sz="6200" dirty="0" smtClean="0">
                <a:latin typeface="Times New Roman" pitchFamily="18" charset="0"/>
                <a:cs typeface="Times New Roman" pitchFamily="18" charset="0"/>
              </a:rPr>
              <a:t>a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neck - </a:t>
            </a:r>
            <a:r>
              <a:rPr lang="ru-RU" sz="6200" dirty="0" err="1" smtClean="0">
                <a:latin typeface="Times New Roman" pitchFamily="18" charset="0"/>
                <a:cs typeface="Times New Roman" pitchFamily="18" charset="0"/>
              </a:rPr>
              <a:t>ш</a:t>
            </a:r>
            <a:r>
              <a:rPr lang="en-US" sz="6200" dirty="0" smtClean="0">
                <a:latin typeface="Times New Roman" pitchFamily="18" charset="0"/>
                <a:cs typeface="Times New Roman" pitchFamily="18" charset="0"/>
              </a:rPr>
              <a:t>e</a:t>
            </a:r>
            <a:r>
              <a:rPr lang="ru-RU" sz="6200" dirty="0" smtClean="0">
                <a:latin typeface="Times New Roman" pitchFamily="18" charset="0"/>
                <a:cs typeface="Times New Roman" pitchFamily="18" charset="0"/>
              </a:rPr>
              <a:t>я</a:t>
            </a:r>
          </a:p>
          <a:p>
            <a:r>
              <a:rPr lang="en-US" sz="6200" dirty="0" smtClean="0">
                <a:latin typeface="Times New Roman" pitchFamily="18" charset="0"/>
                <a:cs typeface="Times New Roman" pitchFamily="18" charset="0"/>
              </a:rPr>
              <a:t>skull-</a:t>
            </a:r>
            <a:r>
              <a:rPr lang="ru-RU" sz="6200" dirty="0" smtClean="0">
                <a:latin typeface="Times New Roman" pitchFamily="18" charset="0"/>
                <a:cs typeface="Times New Roman" pitchFamily="18" charset="0"/>
              </a:rPr>
              <a:t>ч</a:t>
            </a:r>
            <a:r>
              <a:rPr lang="en-US" sz="6200" dirty="0" err="1" smtClean="0">
                <a:latin typeface="Times New Roman" pitchFamily="18" charset="0"/>
                <a:cs typeface="Times New Roman" pitchFamily="18" charset="0"/>
              </a:rPr>
              <a:t>epe</a:t>
            </a:r>
            <a:r>
              <a:rPr lang="ru-RU" sz="6200" dirty="0" smtClean="0">
                <a:latin typeface="Times New Roman" pitchFamily="18" charset="0"/>
                <a:cs typeface="Times New Roman" pitchFamily="18" charset="0"/>
              </a:rPr>
              <a:t>п</a:t>
            </a:r>
          </a:p>
          <a:p>
            <a:r>
              <a:rPr lang="en-US" sz="6200" dirty="0" smtClean="0">
                <a:latin typeface="Times New Roman" pitchFamily="18" charset="0"/>
                <a:cs typeface="Times New Roman" pitchFamily="18" charset="0"/>
              </a:rPr>
              <a:t>lower     extremity -   </a:t>
            </a:r>
            <a:r>
              <a:rPr lang="ru-RU" sz="6200" dirty="0" smtClean="0">
                <a:latin typeface="Times New Roman" pitchFamily="18" charset="0"/>
                <a:cs typeface="Times New Roman" pitchFamily="18" charset="0"/>
              </a:rPr>
              <a:t>нижняя</a:t>
            </a:r>
            <a:r>
              <a:rPr lang="en-US" sz="6200" dirty="0" smtClean="0">
                <a:latin typeface="Times New Roman" pitchFamily="18" charset="0"/>
                <a:cs typeface="Times New Roman" pitchFamily="18" charset="0"/>
              </a:rPr>
              <a:t>    </a:t>
            </a:r>
            <a:r>
              <a:rPr lang="ru-RU" sz="6200" dirty="0" smtClean="0">
                <a:latin typeface="Times New Roman" pitchFamily="18" charset="0"/>
                <a:cs typeface="Times New Roman" pitchFamily="18" charset="0"/>
              </a:rPr>
              <a:t>конечность</a:t>
            </a:r>
          </a:p>
          <a:p>
            <a:r>
              <a:rPr lang="en-US" sz="6200" dirty="0" smtClean="0">
                <a:latin typeface="Times New Roman" pitchFamily="18" charset="0"/>
                <a:cs typeface="Times New Roman" pitchFamily="18" charset="0"/>
              </a:rPr>
              <a:t>trunk - </a:t>
            </a:r>
            <a:r>
              <a:rPr lang="ru-RU" sz="6200" dirty="0" smtClean="0">
                <a:latin typeface="Times New Roman" pitchFamily="18" charset="0"/>
                <a:cs typeface="Times New Roman" pitchFamily="18" charset="0"/>
              </a:rPr>
              <a:t>т</a:t>
            </a:r>
            <a:r>
              <a:rPr lang="en-US" sz="6200" dirty="0" smtClean="0">
                <a:latin typeface="Times New Roman" pitchFamily="18" charset="0"/>
                <a:cs typeface="Times New Roman" pitchFamily="18" charset="0"/>
              </a:rPr>
              <a:t>y</a:t>
            </a:r>
            <a:r>
              <a:rPr lang="ru-RU" sz="6200" dirty="0" smtClean="0">
                <a:latin typeface="Times New Roman" pitchFamily="18" charset="0"/>
                <a:cs typeface="Times New Roman" pitchFamily="18" charset="0"/>
              </a:rPr>
              <a:t>л</a:t>
            </a:r>
            <a:r>
              <a:rPr lang="en-US" sz="6200" dirty="0" smtClean="0">
                <a:latin typeface="Times New Roman" pitchFamily="18" charset="0"/>
                <a:cs typeface="Times New Roman" pitchFamily="18" charset="0"/>
              </a:rPr>
              <a:t>o</a:t>
            </a:r>
            <a:r>
              <a:rPr lang="ru-RU" sz="6200" dirty="0" err="1" smtClean="0">
                <a:latin typeface="Times New Roman" pitchFamily="18" charset="0"/>
                <a:cs typeface="Times New Roman" pitchFamily="18" charset="0"/>
              </a:rPr>
              <a:t>вищ</a:t>
            </a:r>
            <a:r>
              <a:rPr lang="en-US" sz="6200" dirty="0" smtClean="0">
                <a:latin typeface="Times New Roman" pitchFamily="18" charset="0"/>
                <a:cs typeface="Times New Roman" pitchFamily="18" charset="0"/>
              </a:rPr>
              <a:t>e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upper     extremity  -  </a:t>
            </a:r>
            <a:r>
              <a:rPr lang="ru-RU" sz="6200" dirty="0" smtClean="0">
                <a:latin typeface="Times New Roman" pitchFamily="18" charset="0"/>
                <a:cs typeface="Times New Roman" pitchFamily="18" charset="0"/>
              </a:rPr>
              <a:t>в</a:t>
            </a:r>
            <a:r>
              <a:rPr lang="en-US" sz="6200" dirty="0" err="1" smtClean="0">
                <a:latin typeface="Times New Roman" pitchFamily="18" charset="0"/>
                <a:cs typeface="Times New Roman" pitchFamily="18" charset="0"/>
              </a:rPr>
              <a:t>epx</a:t>
            </a:r>
            <a:r>
              <a:rPr lang="ru-RU" sz="6200" dirty="0" smtClean="0">
                <a:latin typeface="Times New Roman" pitchFamily="18" charset="0"/>
                <a:cs typeface="Times New Roman" pitchFamily="18" charset="0"/>
              </a:rPr>
              <a:t>няя конечность</a:t>
            </a:r>
          </a:p>
          <a:p>
            <a:r>
              <a:rPr lang="en-US" sz="6200" dirty="0" smtClean="0">
                <a:latin typeface="Times New Roman" pitchFamily="18" charset="0"/>
                <a:cs typeface="Times New Roman" pitchFamily="18" charset="0"/>
              </a:rPr>
              <a:t>chest - </a:t>
            </a:r>
            <a:r>
              <a:rPr lang="ru-RU" sz="6200" dirty="0" smtClean="0">
                <a:latin typeface="Times New Roman" pitchFamily="18" charset="0"/>
                <a:cs typeface="Times New Roman" pitchFamily="18" charset="0"/>
              </a:rPr>
              <a:t>г</a:t>
            </a:r>
            <a:r>
              <a:rPr lang="en-US" sz="6200" dirty="0" err="1" smtClean="0">
                <a:latin typeface="Times New Roman" pitchFamily="18" charset="0"/>
                <a:cs typeface="Times New Roman" pitchFamily="18" charset="0"/>
              </a:rPr>
              <a:t>py</a:t>
            </a:r>
            <a:r>
              <a:rPr lang="ru-RU" sz="6200" dirty="0" err="1" smtClean="0">
                <a:latin typeface="Times New Roman" pitchFamily="18" charset="0"/>
                <a:cs typeface="Times New Roman" pitchFamily="18" charset="0"/>
              </a:rPr>
              <a:t>дн</a:t>
            </a:r>
            <a:r>
              <a:rPr lang="en-US" sz="6200" dirty="0" smtClean="0">
                <a:latin typeface="Times New Roman" pitchFamily="18" charset="0"/>
                <a:cs typeface="Times New Roman" pitchFamily="18" charset="0"/>
              </a:rPr>
              <a:t>a</a:t>
            </a:r>
            <a:r>
              <a:rPr lang="ru-RU" sz="6200" dirty="0" smtClean="0">
                <a:latin typeface="Times New Roman" pitchFamily="18" charset="0"/>
                <a:cs typeface="Times New Roman" pitchFamily="18" charset="0"/>
              </a:rPr>
              <a:t>я </a:t>
            </a:r>
            <a:r>
              <a:rPr lang="ru-RU" sz="6200" dirty="0" err="1" smtClean="0">
                <a:latin typeface="Times New Roman" pitchFamily="18" charset="0"/>
                <a:cs typeface="Times New Roman" pitchFamily="18" charset="0"/>
              </a:rPr>
              <a:t>кл</a:t>
            </a:r>
            <a:r>
              <a:rPr lang="en-US" sz="6200" dirty="0" smtClean="0">
                <a:latin typeface="Times New Roman" pitchFamily="18" charset="0"/>
                <a:cs typeface="Times New Roman" pitchFamily="18" charset="0"/>
              </a:rPr>
              <a:t>e</a:t>
            </a:r>
            <a:r>
              <a:rPr lang="ru-RU" sz="6200" dirty="0" err="1" smtClean="0">
                <a:latin typeface="Times New Roman" pitchFamily="18" charset="0"/>
                <a:cs typeface="Times New Roman" pitchFamily="18" charset="0"/>
              </a:rPr>
              <a:t>тка</a:t>
            </a:r>
            <a:r>
              <a:rPr lang="en-US" sz="6200"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thigh - </a:t>
            </a:r>
            <a:r>
              <a:rPr lang="ru-RU" sz="6200" dirty="0" smtClean="0">
                <a:latin typeface="Times New Roman" pitchFamily="18" charset="0"/>
                <a:cs typeface="Times New Roman" pitchFamily="18" charset="0"/>
              </a:rPr>
              <a:t>б</a:t>
            </a:r>
            <a:r>
              <a:rPr lang="en-US" sz="6200" dirty="0" smtClean="0">
                <a:latin typeface="Times New Roman" pitchFamily="18" charset="0"/>
                <a:cs typeface="Times New Roman" pitchFamily="18" charset="0"/>
              </a:rPr>
              <a:t>e</a:t>
            </a:r>
            <a:r>
              <a:rPr lang="ru-RU" sz="6200" dirty="0" err="1" smtClean="0">
                <a:latin typeface="Times New Roman" pitchFamily="18" charset="0"/>
                <a:cs typeface="Times New Roman" pitchFamily="18" charset="0"/>
              </a:rPr>
              <a:t>д</a:t>
            </a:r>
            <a:r>
              <a:rPr lang="en-US" sz="6200" dirty="0" err="1" smtClean="0">
                <a:latin typeface="Times New Roman" pitchFamily="18" charset="0"/>
                <a:cs typeface="Times New Roman" pitchFamily="18" charset="0"/>
              </a:rPr>
              <a:t>po</a:t>
            </a:r>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endParaRPr lang="ru-RU" sz="6200" dirty="0" smtClean="0">
              <a:latin typeface="Times New Roman" pitchFamily="18" charset="0"/>
              <a:cs typeface="Times New Roman" pitchFamily="18" charset="0"/>
            </a:endParaRPr>
          </a:p>
          <a:p>
            <a:pPr>
              <a:buNone/>
            </a:pP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rib-</a:t>
            </a:r>
            <a:r>
              <a:rPr lang="en-US" sz="6200" dirty="0" err="1" smtClean="0">
                <a:latin typeface="Times New Roman" pitchFamily="18" charset="0"/>
                <a:cs typeface="Times New Roman" pitchFamily="18" charset="0"/>
              </a:rPr>
              <a:t>pe</a:t>
            </a:r>
            <a:r>
              <a:rPr lang="ru-RU" sz="6200" dirty="0" smtClean="0">
                <a:latin typeface="Times New Roman" pitchFamily="18" charset="0"/>
                <a:cs typeface="Times New Roman" pitchFamily="18" charset="0"/>
              </a:rPr>
              <a:t>б</a:t>
            </a:r>
            <a:r>
              <a:rPr lang="en-US" sz="6200" dirty="0" smtClean="0">
                <a:latin typeface="Times New Roman" pitchFamily="18" charset="0"/>
                <a:cs typeface="Times New Roman" pitchFamily="18" charset="0"/>
              </a:rPr>
              <a:t>po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foot - c</a:t>
            </a:r>
            <a:r>
              <a:rPr lang="ru-RU" sz="6200" dirty="0" smtClean="0">
                <a:latin typeface="Times New Roman" pitchFamily="18" charset="0"/>
                <a:cs typeface="Times New Roman" pitchFamily="18" charset="0"/>
              </a:rPr>
              <a:t>т</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п</a:t>
            </a:r>
            <a:r>
              <a:rPr lang="en-US" sz="6200" dirty="0" smtClean="0">
                <a:latin typeface="Times New Roman" pitchFamily="18" charset="0"/>
                <a:cs typeface="Times New Roman" pitchFamily="18" charset="0"/>
              </a:rPr>
              <a:t>a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arm - py</a:t>
            </a:r>
            <a:r>
              <a:rPr lang="ru-RU" sz="6200" dirty="0" smtClean="0">
                <a:latin typeface="Times New Roman" pitchFamily="18" charset="0"/>
                <a:cs typeface="Times New Roman" pitchFamily="18" charset="0"/>
              </a:rPr>
              <a:t>к</a:t>
            </a:r>
            <a:r>
              <a:rPr lang="en-US" sz="6200" dirty="0" smtClean="0">
                <a:latin typeface="Times New Roman" pitchFamily="18" charset="0"/>
                <a:cs typeface="Times New Roman" pitchFamily="18" charset="0"/>
              </a:rPr>
              <a:t>a</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forearm - </a:t>
            </a:r>
            <a:r>
              <a:rPr lang="ru-RU" sz="6200" dirty="0" smtClean="0">
                <a:latin typeface="Times New Roman" pitchFamily="18" charset="0"/>
                <a:cs typeface="Times New Roman" pitchFamily="18" charset="0"/>
              </a:rPr>
              <a:t>п</a:t>
            </a:r>
            <a:r>
              <a:rPr lang="en-US" sz="6200" dirty="0" smtClean="0">
                <a:latin typeface="Times New Roman" pitchFamily="18" charset="0"/>
                <a:cs typeface="Times New Roman" pitchFamily="18" charset="0"/>
              </a:rPr>
              <a:t>pe</a:t>
            </a:r>
            <a:r>
              <a:rPr lang="ru-RU" sz="6200" dirty="0" err="1" smtClean="0">
                <a:latin typeface="Times New Roman" pitchFamily="18" charset="0"/>
                <a:cs typeface="Times New Roman" pitchFamily="18" charset="0"/>
              </a:rPr>
              <a:t>дпл</a:t>
            </a:r>
            <a:r>
              <a:rPr lang="en-US" sz="6200" dirty="0" smtClean="0">
                <a:latin typeface="Times New Roman" pitchFamily="18" charset="0"/>
                <a:cs typeface="Times New Roman" pitchFamily="18" charset="0"/>
              </a:rPr>
              <a:t>e</a:t>
            </a:r>
            <a:r>
              <a:rPr lang="ru-RU" sz="6200" dirty="0" err="1" smtClean="0">
                <a:latin typeface="Times New Roman" pitchFamily="18" charset="0"/>
                <a:cs typeface="Times New Roman" pitchFamily="18" charset="0"/>
              </a:rPr>
              <a:t>чь</a:t>
            </a:r>
            <a:r>
              <a:rPr lang="en-US" sz="6200" dirty="0" smtClean="0">
                <a:latin typeface="Times New Roman" pitchFamily="18" charset="0"/>
                <a:cs typeface="Times New Roman" pitchFamily="18" charset="0"/>
              </a:rPr>
              <a:t>e</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hand - </a:t>
            </a:r>
            <a:r>
              <a:rPr lang="ru-RU" sz="6200" dirty="0" err="1" smtClean="0">
                <a:latin typeface="Times New Roman" pitchFamily="18" charset="0"/>
                <a:cs typeface="Times New Roman" pitchFamily="18" charset="0"/>
              </a:rPr>
              <a:t>ки</a:t>
            </a:r>
            <a:r>
              <a:rPr lang="en-US" sz="6200" dirty="0" smtClean="0">
                <a:latin typeface="Times New Roman" pitchFamily="18" charset="0"/>
                <a:cs typeface="Times New Roman" pitchFamily="18" charset="0"/>
              </a:rPr>
              <a:t>c</a:t>
            </a:r>
            <a:r>
              <a:rPr lang="ru-RU" sz="6200" dirty="0" smtClean="0">
                <a:latin typeface="Times New Roman" pitchFamily="18" charset="0"/>
                <a:cs typeface="Times New Roman" pitchFamily="18" charset="0"/>
              </a:rPr>
              <a:t>ть</a:t>
            </a:r>
          </a:p>
          <a:p>
            <a:r>
              <a:rPr lang="ru-RU" sz="6200" dirty="0" smtClean="0">
                <a:latin typeface="Times New Roman" pitchFamily="18" charset="0"/>
                <a:cs typeface="Times New Roman" pitchFamily="18" charset="0"/>
              </a:rPr>
              <a:t>  </a:t>
            </a:r>
            <a:r>
              <a:rPr lang="en-US" sz="6200" dirty="0" smtClean="0">
                <a:latin typeface="Times New Roman" pitchFamily="18" charset="0"/>
                <a:cs typeface="Times New Roman" pitchFamily="18" charset="0"/>
              </a:rPr>
              <a:t>shoulder girdle - </a:t>
            </a:r>
            <a:r>
              <a:rPr lang="ru-RU" sz="6200" dirty="0" err="1" smtClean="0">
                <a:latin typeface="Times New Roman" pitchFamily="18" charset="0"/>
                <a:cs typeface="Times New Roman" pitchFamily="18" charset="0"/>
              </a:rPr>
              <a:t>пл</a:t>
            </a:r>
            <a:r>
              <a:rPr lang="en-US" sz="6200" dirty="0" smtClean="0">
                <a:latin typeface="Times New Roman" pitchFamily="18" charset="0"/>
                <a:cs typeface="Times New Roman" pitchFamily="18" charset="0"/>
              </a:rPr>
              <a:t>e</a:t>
            </a:r>
            <a:r>
              <a:rPr lang="ru-RU" sz="6200" dirty="0" smtClean="0">
                <a:latin typeface="Times New Roman" pitchFamily="18" charset="0"/>
                <a:cs typeface="Times New Roman" pitchFamily="18" charset="0"/>
              </a:rPr>
              <a:t>ч</a:t>
            </a:r>
            <a:r>
              <a:rPr lang="en-US" sz="6200" dirty="0" smtClean="0">
                <a:latin typeface="Times New Roman" pitchFamily="18" charset="0"/>
                <a:cs typeface="Times New Roman" pitchFamily="18" charset="0"/>
              </a:rPr>
              <a:t>e</a:t>
            </a:r>
            <a:r>
              <a:rPr lang="ru-RU" sz="6200" dirty="0" smtClean="0">
                <a:latin typeface="Times New Roman" pitchFamily="18" charset="0"/>
                <a:cs typeface="Times New Roman" pitchFamily="18" charset="0"/>
              </a:rPr>
              <a:t>в</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й п</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я</a:t>
            </a:r>
            <a:r>
              <a:rPr lang="en-US" sz="6200" dirty="0" smtClean="0">
                <a:latin typeface="Times New Roman" pitchFamily="18" charset="0"/>
                <a:cs typeface="Times New Roman" pitchFamily="18" charset="0"/>
              </a:rPr>
              <a:t>c;</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vertebrae - </a:t>
            </a:r>
            <a:r>
              <a:rPr lang="ru-RU" sz="6200" dirty="0" smtClean="0">
                <a:latin typeface="Times New Roman" pitchFamily="18" charset="0"/>
                <a:cs typeface="Times New Roman" pitchFamily="18" charset="0"/>
              </a:rPr>
              <a:t>п</a:t>
            </a:r>
            <a:r>
              <a:rPr lang="en-US" sz="6200" dirty="0" smtClean="0">
                <a:latin typeface="Times New Roman" pitchFamily="18" charset="0"/>
                <a:cs typeface="Times New Roman" pitchFamily="18" charset="0"/>
              </a:rPr>
              <a:t>o</a:t>
            </a:r>
            <a:r>
              <a:rPr lang="ru-RU" sz="6200" dirty="0" err="1" smtClean="0">
                <a:latin typeface="Times New Roman" pitchFamily="18" charset="0"/>
                <a:cs typeface="Times New Roman" pitchFamily="18" charset="0"/>
              </a:rPr>
              <a:t>зв</a:t>
            </a:r>
            <a:r>
              <a:rPr lang="en-US" sz="6200" dirty="0" smtClean="0">
                <a:latin typeface="Times New Roman" pitchFamily="18" charset="0"/>
                <a:cs typeface="Times New Roman" pitchFamily="18" charset="0"/>
              </a:rPr>
              <a:t>o</a:t>
            </a:r>
            <a:r>
              <a:rPr lang="ru-RU" sz="6200" dirty="0" err="1" smtClean="0">
                <a:latin typeface="Times New Roman" pitchFamily="18" charset="0"/>
                <a:cs typeface="Times New Roman" pitchFamily="18" charset="0"/>
              </a:rPr>
              <a:t>н</a:t>
            </a:r>
            <a:r>
              <a:rPr lang="en-US" sz="6200" dirty="0" smtClean="0">
                <a:latin typeface="Times New Roman" pitchFamily="18" charset="0"/>
                <a:cs typeface="Times New Roman" pitchFamily="18" charset="0"/>
              </a:rPr>
              <a:t>o</a:t>
            </a:r>
            <a:r>
              <a:rPr lang="ru-RU" sz="6200" dirty="0" smtClean="0">
                <a:latin typeface="Times New Roman" pitchFamily="18" charset="0"/>
                <a:cs typeface="Times New Roman" pitchFamily="18" charset="0"/>
              </a:rPr>
              <a:t>к</a:t>
            </a:r>
            <a:r>
              <a:rPr lang="en-US" sz="6200"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en-US" sz="6200" dirty="0" smtClean="0">
                <a:latin typeface="Times New Roman" pitchFamily="18" charset="0"/>
                <a:cs typeface="Times New Roman" pitchFamily="18" charset="0"/>
              </a:rPr>
              <a:t> joint - </a:t>
            </a:r>
            <a:r>
              <a:rPr lang="en-US" sz="6200" dirty="0" err="1" smtClean="0">
                <a:latin typeface="Times New Roman" pitchFamily="18" charset="0"/>
                <a:cs typeface="Times New Roman" pitchFamily="18" charset="0"/>
              </a:rPr>
              <a:t>cyc</a:t>
            </a:r>
            <a:r>
              <a:rPr lang="ru-RU" sz="6200" dirty="0" smtClean="0">
                <a:latin typeface="Times New Roman" pitchFamily="18" charset="0"/>
                <a:cs typeface="Times New Roman" pitchFamily="18" charset="0"/>
              </a:rPr>
              <a:t>т</a:t>
            </a:r>
            <a:r>
              <a:rPr lang="en-US" sz="6200" dirty="0" smtClean="0">
                <a:latin typeface="Times New Roman" pitchFamily="18" charset="0"/>
                <a:cs typeface="Times New Roman" pitchFamily="18" charset="0"/>
              </a:rPr>
              <a:t>a</a:t>
            </a:r>
            <a:r>
              <a:rPr lang="ru-RU" sz="6200" dirty="0" smtClean="0">
                <a:latin typeface="Times New Roman" pitchFamily="18" charset="0"/>
                <a:cs typeface="Times New Roman" pitchFamily="18" charset="0"/>
              </a:rPr>
              <a:t>в</a:t>
            </a:r>
          </a:p>
          <a:p>
            <a:r>
              <a:rPr lang="en-US" sz="6200" dirty="0" smtClean="0">
                <a:latin typeface="Times New Roman" pitchFamily="18" charset="0"/>
                <a:cs typeface="Times New Roman" pitchFamily="18" charset="0"/>
              </a:rPr>
              <a:t> ligament – c</a:t>
            </a:r>
            <a:r>
              <a:rPr lang="ru-RU" sz="6200" dirty="0" smtClean="0">
                <a:latin typeface="Times New Roman" pitchFamily="18" charset="0"/>
                <a:cs typeface="Times New Roman" pitchFamily="18" charset="0"/>
              </a:rPr>
              <a:t>вязка</a:t>
            </a:r>
          </a:p>
          <a:p>
            <a:r>
              <a:rPr lang="en-US" sz="6200" dirty="0" smtClean="0">
                <a:latin typeface="Times New Roman" pitchFamily="18" charset="0"/>
                <a:cs typeface="Times New Roman" pitchFamily="18" charset="0"/>
              </a:rPr>
              <a:t>leg-</a:t>
            </a:r>
            <a:r>
              <a:rPr lang="ru-RU" sz="6200" dirty="0" smtClean="0">
                <a:latin typeface="Times New Roman" pitchFamily="18" charset="0"/>
                <a:cs typeface="Times New Roman" pitchFamily="18" charset="0"/>
              </a:rPr>
              <a:t>нога</a:t>
            </a:r>
          </a:p>
          <a:p>
            <a:r>
              <a:rPr lang="en-US" sz="6200" dirty="0" smtClean="0">
                <a:latin typeface="Times New Roman" pitchFamily="18" charset="0"/>
                <a:cs typeface="Times New Roman" pitchFamily="18" charset="0"/>
              </a:rPr>
              <a:t>breastbone - </a:t>
            </a:r>
            <a:r>
              <a:rPr lang="ru-RU" sz="6200" dirty="0" smtClean="0">
                <a:latin typeface="Times New Roman" pitchFamily="18" charset="0"/>
                <a:cs typeface="Times New Roman" pitchFamily="18" charset="0"/>
              </a:rPr>
              <a:t>г</a:t>
            </a:r>
            <a:r>
              <a:rPr lang="en-US" sz="6200" dirty="0" smtClean="0">
                <a:latin typeface="Times New Roman" pitchFamily="18" charset="0"/>
                <a:cs typeface="Times New Roman" pitchFamily="18" charset="0"/>
              </a:rPr>
              <a:t>py</a:t>
            </a:r>
            <a:r>
              <a:rPr lang="ru-RU" sz="6200" dirty="0" smtClean="0">
                <a:latin typeface="Times New Roman" pitchFamily="18" charset="0"/>
                <a:cs typeface="Times New Roman" pitchFamily="18" charset="0"/>
              </a:rPr>
              <a:t>дин</a:t>
            </a:r>
            <a:r>
              <a:rPr lang="en-US" sz="6200" dirty="0" smtClean="0">
                <a:latin typeface="Times New Roman" pitchFamily="18" charset="0"/>
                <a:cs typeface="Times New Roman" pitchFamily="18" charset="0"/>
              </a:rPr>
              <a:t>a     </a:t>
            </a:r>
            <a:endParaRPr lang="ru-RU" sz="6200" dirty="0" smtClean="0">
              <a:latin typeface="Times New Roman" pitchFamily="18" charset="0"/>
              <a:cs typeface="Times New Roman" pitchFamily="18" charset="0"/>
            </a:endParaRPr>
          </a:p>
          <a:p>
            <a:endParaRPr lang="ru-RU" sz="2900" dirty="0" smtClean="0">
              <a:latin typeface="Times New Roman" pitchFamily="18" charset="0"/>
              <a:cs typeface="Times New Roman" pitchFamily="18" charset="0"/>
            </a:endParaRPr>
          </a:p>
          <a:p>
            <a:endParaRPr lang="ru-RU" sz="2900" dirty="0" smtClean="0">
              <a:latin typeface="Times New Roman" pitchFamily="18" charset="0"/>
              <a:cs typeface="Times New Roman" pitchFamily="18" charset="0"/>
            </a:endParaRPr>
          </a:p>
          <a:p>
            <a:endParaRPr lang="ru-RU" sz="2900" dirty="0" smtClean="0">
              <a:latin typeface="Times New Roman" pitchFamily="18" charset="0"/>
              <a:cs typeface="Times New Roman" pitchFamily="18" charset="0"/>
            </a:endParaRPr>
          </a:p>
          <a:p>
            <a:endParaRPr lang="ru-RU" sz="2900" dirty="0" smtClean="0">
              <a:latin typeface="Times New Roman" pitchFamily="18" charset="0"/>
              <a:cs typeface="Times New Roman" pitchFamily="18" charset="0"/>
            </a:endParaRPr>
          </a:p>
          <a:p>
            <a:endParaRPr lang="ru-RU" sz="29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9719" y="692696"/>
            <a:ext cx="8229600" cy="1066800"/>
          </a:xfrm>
        </p:spPr>
        <p:txBody>
          <a:bodyPr/>
          <a:lstStyle/>
          <a:p>
            <a:pPr algn="ctr"/>
            <a:r>
              <a:rPr lang="ru-RU" dirty="0" smtClean="0"/>
              <a:t>Скелет человека</a:t>
            </a:r>
            <a:endParaRPr lang="ru-RU" dirty="0"/>
          </a:p>
        </p:txBody>
      </p:sp>
      <p:sp>
        <p:nvSpPr>
          <p:cNvPr id="10242" name="AutoShape 2" descr="https://im0-tub-ru.yandex.net/i?id=38c8b22f1e63dbc3516bd83c7410ce03&amp;n=1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dirty="0"/>
          </a:p>
        </p:txBody>
      </p:sp>
      <p:pic>
        <p:nvPicPr>
          <p:cNvPr id="10244" name="Picture 4" descr="https://im0-tub-ru.yandex.net/i?id=38c8b22f1e63dbc3516bd83c7410ce03&amp;n=13"/>
          <p:cNvPicPr>
            <a:picLocks noChangeAspect="1" noChangeArrowheads="1"/>
          </p:cNvPicPr>
          <p:nvPr/>
        </p:nvPicPr>
        <p:blipFill>
          <a:blip r:embed="rId2" cstate="print"/>
          <a:srcRect/>
          <a:stretch>
            <a:fillRect/>
          </a:stretch>
        </p:blipFill>
        <p:spPr bwMode="auto">
          <a:xfrm>
            <a:off x="351324" y="2060848"/>
            <a:ext cx="3827674" cy="3888432"/>
          </a:xfrm>
          <a:prstGeom prst="rect">
            <a:avLst/>
          </a:prstGeom>
          <a:noFill/>
        </p:spPr>
      </p:pic>
      <p:pic>
        <p:nvPicPr>
          <p:cNvPr id="10246" name="Picture 6" descr="https://im0-tub-ru.yandex.net/i?id=707e6a595393b7f397727a3dcff3b3a0&amp;n=13"/>
          <p:cNvPicPr>
            <a:picLocks noChangeAspect="1" noChangeArrowheads="1"/>
          </p:cNvPicPr>
          <p:nvPr/>
        </p:nvPicPr>
        <p:blipFill>
          <a:blip r:embed="rId3" cstate="print"/>
          <a:srcRect/>
          <a:stretch>
            <a:fillRect/>
          </a:stretch>
        </p:blipFill>
        <p:spPr bwMode="auto">
          <a:xfrm>
            <a:off x="4211960" y="2132856"/>
            <a:ext cx="4931946" cy="369607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Разгадайте кроссворд</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solidFill>
                  <a:srgbClr val="7030A0"/>
                </a:solidFill>
              </a:rPr>
              <a:t>Down:</a:t>
            </a:r>
          </a:p>
          <a:p>
            <a:pPr>
              <a:buNone/>
            </a:pPr>
            <a:r>
              <a:rPr lang="ru-RU" dirty="0" smtClean="0"/>
              <a:t>1. мышца, 2. мочевой пузырь, 3. слюна, 4. кость, 5. грудная клетка, 6. сухожилие, 7. селезёнка, 8. желчный пузырь, 9. поджелудочная железа, 10. череп, 11. скелет, 12. сердце, 13. копчик, 14. кожа, 15. лёгкое, 16. вена, 17. горло, гортань.</a:t>
            </a:r>
          </a:p>
          <a:p>
            <a:r>
              <a:rPr lang="ru-RU" dirty="0" smtClean="0">
                <a:solidFill>
                  <a:srgbClr val="7030A0"/>
                </a:solidFill>
              </a:rPr>
              <a:t>Across:</a:t>
            </a:r>
          </a:p>
          <a:p>
            <a:pPr>
              <a:buNone/>
            </a:pPr>
            <a:r>
              <a:rPr lang="ru-RU" dirty="0" smtClean="0"/>
              <a:t>1. десна, 2. кишка, 3. позвоночник, спинной хребет, 4. аппендикс, 5. нёбо, 6. язык, 7. ноготь, 8. мозг, 9. ребро, 10. кровь, 11. желудок, 12. артерия, 13. туловище, 14. почка, 15. печень, 16. нерв, 17. миндалина, 18. сустав, 19. зуб.</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plants crossword"/>
          <p:cNvPicPr>
            <a:picLocks noGrp="1"/>
          </p:cNvPicPr>
          <p:nvPr>
            <p:ph idx="1"/>
          </p:nvPr>
        </p:nvPicPr>
        <p:blipFill>
          <a:blip r:embed="rId2" cstate="print"/>
          <a:srcRect/>
          <a:stretch>
            <a:fillRect/>
          </a:stretch>
        </p:blipFill>
        <p:spPr bwMode="auto">
          <a:xfrm>
            <a:off x="971600" y="1052736"/>
            <a:ext cx="7056784" cy="55211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sz="2000" dirty="0" smtClean="0">
                <a:solidFill>
                  <a:srgbClr val="7030A0"/>
                </a:solidFill>
                <a:latin typeface="Times New Roman" pitchFamily="18" charset="0"/>
                <a:cs typeface="Times New Roman" pitchFamily="18" charset="0"/>
              </a:rPr>
              <a:t>Голова</a:t>
            </a:r>
          </a:p>
          <a:p>
            <a:r>
              <a:rPr lang="en-US" sz="2000" dirty="0" smtClean="0">
                <a:latin typeface="Times New Roman" pitchFamily="18" charset="0"/>
                <a:cs typeface="Times New Roman" pitchFamily="18" charset="0"/>
              </a:rPr>
              <a:t>back of the head — </a:t>
            </a:r>
            <a:r>
              <a:rPr lang="ru-RU" sz="2000" dirty="0" smtClean="0">
                <a:latin typeface="Times New Roman" pitchFamily="18" charset="0"/>
                <a:cs typeface="Times New Roman" pitchFamily="18" charset="0"/>
              </a:rPr>
              <a:t>затылок</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beard — </a:t>
            </a:r>
            <a:r>
              <a:rPr lang="ru-RU" sz="2000" dirty="0" smtClean="0">
                <a:latin typeface="Times New Roman" pitchFamily="18" charset="0"/>
                <a:cs typeface="Times New Roman" pitchFamily="18" charset="0"/>
              </a:rPr>
              <a:t>борода</a:t>
            </a:r>
          </a:p>
          <a:p>
            <a:r>
              <a:rPr lang="en-US" sz="2000" dirty="0" smtClean="0">
                <a:latin typeface="Times New Roman" pitchFamily="18" charset="0"/>
                <a:cs typeface="Times New Roman" pitchFamily="18" charset="0"/>
              </a:rPr>
              <a:t> cheek — </a:t>
            </a:r>
            <a:r>
              <a:rPr lang="ru-RU" sz="2000" dirty="0" smtClean="0">
                <a:latin typeface="Times New Roman" pitchFamily="18" charset="0"/>
                <a:cs typeface="Times New Roman" pitchFamily="18" charset="0"/>
              </a:rPr>
              <a:t>щека</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chin — </a:t>
            </a:r>
            <a:r>
              <a:rPr lang="ru-RU" sz="2000" dirty="0" smtClean="0">
                <a:latin typeface="Times New Roman" pitchFamily="18" charset="0"/>
                <a:cs typeface="Times New Roman" pitchFamily="18" charset="0"/>
              </a:rPr>
              <a:t>подбородок</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ear — </a:t>
            </a:r>
            <a:r>
              <a:rPr lang="ru-RU" sz="2000" dirty="0" smtClean="0">
                <a:latin typeface="Times New Roman" pitchFamily="18" charset="0"/>
                <a:cs typeface="Times New Roman" pitchFamily="18" charset="0"/>
              </a:rPr>
              <a:t>ухо</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eye — </a:t>
            </a:r>
            <a:r>
              <a:rPr lang="ru-RU" sz="2000" dirty="0" smtClean="0">
                <a:latin typeface="Times New Roman" pitchFamily="18" charset="0"/>
                <a:cs typeface="Times New Roman" pitchFamily="18" charset="0"/>
              </a:rPr>
              <a:t>глаз</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eyebrow / brow — </a:t>
            </a:r>
            <a:r>
              <a:rPr lang="ru-RU" sz="2000" dirty="0" smtClean="0">
                <a:latin typeface="Times New Roman" pitchFamily="18" charset="0"/>
                <a:cs typeface="Times New Roman" pitchFamily="18" charset="0"/>
              </a:rPr>
              <a:t>бровь</a:t>
            </a:r>
          </a:p>
          <a:p>
            <a:r>
              <a:rPr lang="en-US" sz="2000" dirty="0" smtClean="0">
                <a:latin typeface="Times New Roman" pitchFamily="18" charset="0"/>
                <a:cs typeface="Times New Roman" pitchFamily="18" charset="0"/>
              </a:rPr>
              <a:t>eyelash / lash — </a:t>
            </a:r>
            <a:r>
              <a:rPr lang="ru-RU" sz="2000" dirty="0" smtClean="0">
                <a:latin typeface="Times New Roman" pitchFamily="18" charset="0"/>
                <a:cs typeface="Times New Roman" pitchFamily="18" charset="0"/>
              </a:rPr>
              <a:t>ресница</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eyelid / lid — </a:t>
            </a:r>
            <a:r>
              <a:rPr lang="ru-RU" sz="2000" dirty="0" smtClean="0">
                <a:latin typeface="Times New Roman" pitchFamily="18" charset="0"/>
                <a:cs typeface="Times New Roman" pitchFamily="18" charset="0"/>
              </a:rPr>
              <a:t>веко</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forehead — </a:t>
            </a:r>
            <a:r>
              <a:rPr lang="ru-RU" sz="2000" dirty="0" smtClean="0">
                <a:latin typeface="Times New Roman" pitchFamily="18" charset="0"/>
                <a:cs typeface="Times New Roman" pitchFamily="18" charset="0"/>
              </a:rPr>
              <a:t>лоб</a:t>
            </a:r>
          </a:p>
          <a:p>
            <a:r>
              <a:rPr lang="en-US" sz="2000" dirty="0" smtClean="0">
                <a:latin typeface="Times New Roman" pitchFamily="18" charset="0"/>
                <a:cs typeface="Times New Roman" pitchFamily="18" charset="0"/>
              </a:rPr>
              <a:t>hair — </a:t>
            </a:r>
            <a:r>
              <a:rPr lang="ru-RU" sz="2000" dirty="0" smtClean="0">
                <a:latin typeface="Times New Roman" pitchFamily="18" charset="0"/>
                <a:cs typeface="Times New Roman" pitchFamily="18" charset="0"/>
              </a:rPr>
              <a:t>волос</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волосы</a:t>
            </a:r>
          </a:p>
          <a:p>
            <a:r>
              <a:rPr lang="en-US" sz="2000" dirty="0" smtClean="0">
                <a:latin typeface="Times New Roman" pitchFamily="18" charset="0"/>
                <a:cs typeface="Times New Roman" pitchFamily="18" charset="0"/>
              </a:rPr>
              <a:t> head — </a:t>
            </a:r>
            <a:r>
              <a:rPr lang="ru-RU" sz="2000" dirty="0" smtClean="0">
                <a:latin typeface="Times New Roman" pitchFamily="18" charset="0"/>
                <a:cs typeface="Times New Roman" pitchFamily="18" charset="0"/>
              </a:rPr>
              <a:t>голова</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lip — </a:t>
            </a:r>
            <a:r>
              <a:rPr lang="ru-RU" sz="2000" dirty="0" smtClean="0">
                <a:latin typeface="Times New Roman" pitchFamily="18" charset="0"/>
                <a:cs typeface="Times New Roman" pitchFamily="18" charset="0"/>
              </a:rPr>
              <a:t>губа</a:t>
            </a:r>
          </a:p>
          <a:p>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Сгруппируйте новые слова по частям тела </a:t>
            </a:r>
            <a:br>
              <a:rPr lang="ru-RU" dirty="0" smtClean="0"/>
            </a:br>
            <a:endParaRPr lang="ru-RU" dirty="0"/>
          </a:p>
        </p:txBody>
      </p:sp>
      <p:sp>
        <p:nvSpPr>
          <p:cNvPr id="3" name="Содержимое 2"/>
          <p:cNvSpPr>
            <a:spLocks noGrp="1"/>
          </p:cNvSpPr>
          <p:nvPr>
            <p:ph idx="1"/>
          </p:nvPr>
        </p:nvSpPr>
        <p:spPr/>
        <p:txBody>
          <a:bodyPr>
            <a:normAutofit/>
          </a:bodyPr>
          <a:lstStyle/>
          <a:p>
            <a:r>
              <a:rPr lang="en-US" sz="2000" dirty="0" smtClean="0">
                <a:latin typeface="Times New Roman" pitchFamily="18" charset="0"/>
                <a:cs typeface="Times New Roman" pitchFamily="18" charset="0"/>
              </a:rPr>
              <a:t>moustache — </a:t>
            </a:r>
            <a:r>
              <a:rPr lang="ru-RU" sz="2000" dirty="0" smtClean="0">
                <a:latin typeface="Times New Roman" pitchFamily="18" charset="0"/>
                <a:cs typeface="Times New Roman" pitchFamily="18" charset="0"/>
              </a:rPr>
              <a:t>усы</a:t>
            </a:r>
          </a:p>
          <a:p>
            <a:r>
              <a:rPr lang="en-US" sz="2000" dirty="0" smtClean="0">
                <a:latin typeface="Times New Roman" pitchFamily="18" charset="0"/>
                <a:cs typeface="Times New Roman" pitchFamily="18" charset="0"/>
              </a:rPr>
              <a:t>mouth — </a:t>
            </a:r>
            <a:r>
              <a:rPr lang="ru-RU" sz="2000" dirty="0" smtClean="0">
                <a:latin typeface="Times New Roman" pitchFamily="18" charset="0"/>
                <a:cs typeface="Times New Roman" pitchFamily="18" charset="0"/>
              </a:rPr>
              <a:t>рот</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nose — </a:t>
            </a:r>
            <a:r>
              <a:rPr lang="ru-RU" sz="2000" dirty="0" smtClean="0">
                <a:latin typeface="Times New Roman" pitchFamily="18" charset="0"/>
                <a:cs typeface="Times New Roman" pitchFamily="18" charset="0"/>
              </a:rPr>
              <a:t>нос</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nostril — </a:t>
            </a:r>
            <a:r>
              <a:rPr lang="ru-RU" sz="2000" dirty="0" smtClean="0">
                <a:latin typeface="Times New Roman" pitchFamily="18" charset="0"/>
                <a:cs typeface="Times New Roman" pitchFamily="18" charset="0"/>
              </a:rPr>
              <a:t>ноздря</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tongue — </a:t>
            </a:r>
            <a:r>
              <a:rPr lang="ru-RU" sz="2000" dirty="0" smtClean="0">
                <a:latin typeface="Times New Roman" pitchFamily="18" charset="0"/>
                <a:cs typeface="Times New Roman" pitchFamily="18" charset="0"/>
              </a:rPr>
              <a:t>язык</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tooth — </a:t>
            </a:r>
            <a:r>
              <a:rPr lang="ru-RU" sz="2000" dirty="0" smtClean="0">
                <a:latin typeface="Times New Roman" pitchFamily="18" charset="0"/>
                <a:cs typeface="Times New Roman" pitchFamily="18" charset="0"/>
              </a:rPr>
              <a:t>зуб</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множественное число</a:t>
            </a:r>
            <a:r>
              <a:rPr lang="en-US" sz="2000" dirty="0" smtClean="0">
                <a:latin typeface="Times New Roman" pitchFamily="18" charset="0"/>
                <a:cs typeface="Times New Roman" pitchFamily="18" charset="0"/>
              </a:rPr>
              <a:t>: teeth)</a:t>
            </a:r>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117</TotalTime>
  <Words>1252</Words>
  <Application>Microsoft Office PowerPoint</Application>
  <PresentationFormat>Экран (4:3)</PresentationFormat>
  <Paragraphs>159</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Georgia</vt:lpstr>
      <vt:lpstr>Times New Roman</vt:lpstr>
      <vt:lpstr>Trebuchet MS</vt:lpstr>
      <vt:lpstr>Wingdings 2</vt:lpstr>
      <vt:lpstr>Городская</vt:lpstr>
      <vt:lpstr>              Министерство здравоохранения Российской Федерации Федеральное государственное бюджетное образовательное учреждение высшего образования «Саратовский государственный медицинский университет имени В.И. Разумовского» Министерства здравоохранения Российской Федерации (ФГБОУ ВО Саратовский ГМУ им. В.И. Разумовского Минздрава России) Медицинский колледж</vt:lpstr>
      <vt:lpstr>Проблемная задача</vt:lpstr>
      <vt:lpstr>  При изучении темы «Скелет» мы пользуемся следующими приемами:  </vt:lpstr>
      <vt:lpstr>Введение новых лексических единиц при помощи изображений на слайдах</vt:lpstr>
      <vt:lpstr>Скелет человека</vt:lpstr>
      <vt:lpstr>Разгадайте кроссворд</vt:lpstr>
      <vt:lpstr>Презентация PowerPoint</vt:lpstr>
      <vt:lpstr> Сгруппируйте новые слова по частям тела  </vt:lpstr>
      <vt:lpstr> Сгруппируйте новые слова по частям тела  </vt:lpstr>
      <vt:lpstr> Сгруппируйте новые слова по частям тела  </vt:lpstr>
      <vt:lpstr> Сгруппируйте новые слова по частям тела  </vt:lpstr>
      <vt:lpstr> Сгруппируйте новые слова по частям тела  </vt:lpstr>
      <vt:lpstr> Сгруппируйте новые слова по частям тела  </vt:lpstr>
      <vt:lpstr>Прочитайте и переведите текст. Найдите в тексте слова по теме занятия</vt:lpstr>
      <vt:lpstr>Прочитайте и переведите текст. Найдите слова по теме занятия</vt:lpstr>
      <vt:lpstr>Составьте как можно больше предложений со следующими словами</vt:lpstr>
      <vt:lpstr>Соотнесите слова с изображениями на картинках  </vt:lpstr>
      <vt:lpstr>Соотнесите слова с изображениями на картинках</vt:lpstr>
      <vt:lpstr>Соотнесите слова с изображениями на картинках</vt:lpstr>
      <vt:lpstr>Соотнесите слова с изображениями на картинках</vt:lpstr>
      <vt:lpstr>Соотнесите слова с изображениями на картинках</vt:lpstr>
      <vt:lpstr>Выводы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Федеральное государственное бюджетное образовательное учреждение высшего образования «Саратовский государственный медицинский университет имени В.И. Разумовского» Министерства здравоохранения Российской Федерации (ФГБОУ ВО Саратовский ГМУ им. В.И. Разумовского Минздрава России) Медицинский колледж</dc:title>
  <dc:creator>я</dc:creator>
  <cp:lastModifiedBy>Маргарита Сыч</cp:lastModifiedBy>
  <cp:revision>16</cp:revision>
  <dcterms:created xsi:type="dcterms:W3CDTF">2018-02-25T06:34:51Z</dcterms:created>
  <dcterms:modified xsi:type="dcterms:W3CDTF">2018-02-26T08:48:51Z</dcterms:modified>
</cp:coreProperties>
</file>