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80" r:id="rId3"/>
    <p:sldId id="257" r:id="rId4"/>
    <p:sldId id="279" r:id="rId5"/>
    <p:sldId id="258" r:id="rId6"/>
    <p:sldId id="265" r:id="rId7"/>
    <p:sldId id="266" r:id="rId8"/>
    <p:sldId id="268" r:id="rId9"/>
    <p:sldId id="259" r:id="rId10"/>
    <p:sldId id="273" r:id="rId11"/>
    <p:sldId id="274" r:id="rId12"/>
    <p:sldId id="260" r:id="rId13"/>
    <p:sldId id="267" r:id="rId14"/>
    <p:sldId id="272" r:id="rId15"/>
    <p:sldId id="261" r:id="rId16"/>
    <p:sldId id="275" r:id="rId17"/>
    <p:sldId id="269" r:id="rId18"/>
    <p:sldId id="270" r:id="rId19"/>
    <p:sldId id="262" r:id="rId20"/>
    <p:sldId id="277" r:id="rId21"/>
    <p:sldId id="263" r:id="rId22"/>
    <p:sldId id="276" r:id="rId23"/>
    <p:sldId id="264" r:id="rId24"/>
    <p:sldId id="278" r:id="rId25"/>
    <p:sldId id="281" r:id="rId26"/>
    <p:sldId id="282" r:id="rId2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Раздел по умолчанию" id="{0DA09F5C-9D2B-4B21-9179-6319E3454B7E}">
          <p14:sldIdLst>
            <p14:sldId id="256"/>
            <p14:sldId id="257"/>
            <p14:sldId id="258"/>
            <p14:sldId id="259"/>
            <p14:sldId id="260"/>
            <p14:sldId id="261"/>
            <p14:sldId id="262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6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4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1498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25.03.2018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25.03.2018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25.03.2018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25.03.2018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25.03.2018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25.03.2018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25.03.2018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25.03.2018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25.03.2018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25.03.2018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25.03.2018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  <p:transition spd="slow">
    <p:split orient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25.03.2018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ransition spd="slow">
    <p:split orient="vert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hyperlink" Target="http://monde.bonjourdumonde.com/n7/a11.htm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://monde.bonjourdumonde.com/n7/a11.htm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692696"/>
            <a:ext cx="7772400" cy="1175444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solidFill>
                  <a:schemeClr val="tx1"/>
                </a:solidFill>
              </a:rPr>
              <a:t>Государственное </a:t>
            </a:r>
            <a:r>
              <a:rPr lang="ru-RU" sz="2000" b="1" dirty="0">
                <a:solidFill>
                  <a:schemeClr val="tx1"/>
                </a:solidFill>
              </a:rPr>
              <a:t>автономное профессиональное образовательное учреждение Саратовской </a:t>
            </a:r>
            <a:r>
              <a:rPr lang="ru-RU" sz="2000" b="1" dirty="0" smtClean="0">
                <a:solidFill>
                  <a:schemeClr val="tx1"/>
                </a:solidFill>
              </a:rPr>
              <a:t>области</a:t>
            </a:r>
            <a:r>
              <a:rPr lang="en-US" sz="2000" b="1" dirty="0" smtClean="0">
                <a:solidFill>
                  <a:schemeClr val="tx1"/>
                </a:solidFill>
              </a:rPr>
              <a:t/>
            </a:r>
            <a:br>
              <a:rPr lang="en-US" sz="2000" b="1" dirty="0" smtClean="0">
                <a:solidFill>
                  <a:schemeClr val="tx1"/>
                </a:solidFill>
              </a:rPr>
            </a:br>
            <a:r>
              <a:rPr lang="ru-RU" sz="2000" b="1" dirty="0" smtClean="0">
                <a:solidFill>
                  <a:schemeClr val="tx1"/>
                </a:solidFill>
              </a:rPr>
              <a:t> </a:t>
            </a:r>
            <a:r>
              <a:rPr lang="ru-RU" sz="2000" b="1" dirty="0">
                <a:solidFill>
                  <a:schemeClr val="tx1"/>
                </a:solidFill>
              </a:rPr>
              <a:t>«Саратовский областной базовый медицинский колледж»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31640" y="1988840"/>
            <a:ext cx="6400800" cy="3744416"/>
          </a:xfrm>
        </p:spPr>
        <p:txBody>
          <a:bodyPr>
            <a:normAutofit fontScale="92500" lnSpcReduction="20000"/>
          </a:bodyPr>
          <a:lstStyle/>
          <a:p>
            <a:r>
              <a:rPr lang="ru-RU" sz="32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Тема: «На </a:t>
            </a:r>
            <a:r>
              <a:rPr lang="ru-RU" sz="32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приеме у врача</a:t>
            </a:r>
            <a:r>
              <a:rPr lang="ru-RU" sz="32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 </a:t>
            </a:r>
          </a:p>
          <a:p>
            <a:r>
              <a:rPr lang="ru-RU" sz="32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рамках научно-практической конференции: </a:t>
            </a:r>
            <a:endParaRPr lang="en-US" sz="3200" b="1" i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32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 Медицинская терминология в языке» </a:t>
            </a:r>
          </a:p>
          <a:p>
            <a:pPr algn="r"/>
            <a:endParaRPr lang="ru-RU" b="1" i="1" dirty="0">
              <a:solidFill>
                <a:schemeClr val="tx1"/>
              </a:solidFill>
            </a:endParaRPr>
          </a:p>
          <a:p>
            <a:pPr algn="r"/>
            <a:r>
              <a:rPr lang="ru-RU" b="1" i="1" dirty="0" smtClean="0">
                <a:solidFill>
                  <a:schemeClr val="tx1"/>
                </a:solidFill>
              </a:rPr>
              <a:t>Авторы:</a:t>
            </a:r>
          </a:p>
          <a:p>
            <a:pPr algn="r"/>
            <a:r>
              <a:rPr lang="ru-RU" b="1" i="1" dirty="0" err="1">
                <a:solidFill>
                  <a:schemeClr val="tx1"/>
                </a:solidFill>
              </a:rPr>
              <a:t>Шихранова</a:t>
            </a:r>
            <a:r>
              <a:rPr lang="ru-RU" b="1" i="1" dirty="0">
                <a:solidFill>
                  <a:schemeClr val="tx1"/>
                </a:solidFill>
              </a:rPr>
              <a:t> Ирина Сергеевна, преподаватель </a:t>
            </a:r>
          </a:p>
          <a:p>
            <a:pPr algn="r"/>
            <a:r>
              <a:rPr lang="ru-RU" b="1" i="1" dirty="0" err="1">
                <a:solidFill>
                  <a:schemeClr val="tx1"/>
                </a:solidFill>
              </a:rPr>
              <a:t>Панагушин</a:t>
            </a:r>
            <a:r>
              <a:rPr lang="ru-RU" b="1" i="1" dirty="0">
                <a:solidFill>
                  <a:schemeClr val="tx1"/>
                </a:solidFill>
              </a:rPr>
              <a:t> Сергей Алексеевич, студент 1 курса</a:t>
            </a:r>
          </a:p>
          <a:p>
            <a:pPr algn="r"/>
            <a:r>
              <a:rPr lang="ru-RU" b="1" i="1" dirty="0" err="1">
                <a:solidFill>
                  <a:schemeClr val="tx1"/>
                </a:solidFill>
              </a:rPr>
              <a:t>Сидореня</a:t>
            </a:r>
            <a:r>
              <a:rPr lang="ru-RU" b="1" i="1" dirty="0">
                <a:solidFill>
                  <a:schemeClr val="tx1"/>
                </a:solidFill>
              </a:rPr>
              <a:t> Арсений Игоревич, студент 1 курса</a:t>
            </a:r>
          </a:p>
          <a:p>
            <a:pPr algn="r"/>
            <a:endParaRPr lang="ru-RU" b="1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02842507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872067" y="1772816"/>
            <a:ext cx="7408333" cy="4353347"/>
          </a:xfrm>
        </p:spPr>
        <p:txBody>
          <a:bodyPr>
            <a:normAutofit/>
          </a:bodyPr>
          <a:lstStyle/>
          <a:p>
            <a:r>
              <a:rPr lang="fr-FR" dirty="0" smtClean="0">
                <a:solidFill>
                  <a:schemeClr val="tx1"/>
                </a:solidFill>
              </a:rPr>
              <a:t>- </a:t>
            </a:r>
            <a:r>
              <a:rPr lang="fr-FR" b="1" dirty="0" smtClean="0">
                <a:solidFill>
                  <a:schemeClr val="tx1"/>
                </a:solidFill>
              </a:rPr>
              <a:t>Vous avez de la fièvre ?</a:t>
            </a:r>
            <a:r>
              <a:rPr lang="fr-FR" dirty="0" smtClean="0">
                <a:solidFill>
                  <a:schemeClr val="tx1"/>
                </a:solidFill>
              </a:rPr>
              <a:t/>
            </a:r>
            <a:br>
              <a:rPr lang="fr-FR" dirty="0" smtClean="0">
                <a:solidFill>
                  <a:schemeClr val="tx1"/>
                </a:solidFill>
              </a:rPr>
            </a:br>
            <a:r>
              <a:rPr lang="fr-FR" dirty="0" smtClean="0">
                <a:solidFill>
                  <a:schemeClr val="tx1"/>
                </a:solidFill>
              </a:rPr>
              <a:t>- Non pas de fièvre. Mais je me sens faible.</a:t>
            </a:r>
            <a:br>
              <a:rPr lang="fr-FR" dirty="0" smtClean="0">
                <a:solidFill>
                  <a:schemeClr val="tx1"/>
                </a:solidFill>
              </a:rPr>
            </a:br>
            <a:r>
              <a:rPr lang="fr-FR" dirty="0" smtClean="0">
                <a:solidFill>
                  <a:schemeClr val="tx1"/>
                </a:solidFill>
              </a:rPr>
              <a:t>- Vous mangez bien ?</a:t>
            </a:r>
            <a:br>
              <a:rPr lang="fr-FR" dirty="0" smtClean="0">
                <a:solidFill>
                  <a:schemeClr val="tx1"/>
                </a:solidFill>
              </a:rPr>
            </a:br>
            <a:r>
              <a:rPr lang="fr-FR" dirty="0" smtClean="0">
                <a:solidFill>
                  <a:schemeClr val="tx1"/>
                </a:solidFill>
              </a:rPr>
              <a:t>- Non, je n'ai jamais faim, je n'ai pas envie de manger.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>
                <a:solidFill>
                  <a:srgbClr val="FF0000"/>
                </a:solidFill>
              </a:rPr>
              <a:t>Pas d</a:t>
            </a:r>
            <a:r>
              <a:rPr lang="fr-FR" b="1" i="1" dirty="0" smtClean="0">
                <a:solidFill>
                  <a:srgbClr val="FF0000"/>
                </a:solidFill>
              </a:rPr>
              <a:t>‘appetit</a:t>
            </a:r>
            <a:endParaRPr lang="ru-RU" b="1" i="1" dirty="0">
              <a:solidFill>
                <a:srgbClr val="FF0000"/>
              </a:solidFill>
            </a:endParaRPr>
          </a:p>
        </p:txBody>
      </p:sp>
      <p:pic>
        <p:nvPicPr>
          <p:cNvPr id="5122" name="Picture 2" descr="C:\Users\user\Desktop\Marina_est_malade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07904" y="3645024"/>
            <a:ext cx="2376264" cy="2193032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>
                <a:solidFill>
                  <a:schemeClr val="tx1"/>
                </a:solidFill>
              </a:rPr>
              <a:t>- Alors Mademoiselle, qu'est-ce qui ne va pas ?</a:t>
            </a:r>
            <a:br>
              <a:rPr lang="fr-FR" dirty="0" smtClean="0">
                <a:solidFill>
                  <a:schemeClr val="tx1"/>
                </a:solidFill>
              </a:rPr>
            </a:br>
            <a:r>
              <a:rPr lang="fr-FR" dirty="0" smtClean="0">
                <a:solidFill>
                  <a:schemeClr val="tx1"/>
                </a:solidFill>
              </a:rPr>
              <a:t>- Je ne sais pas docteur, je me sens fatiguée...</a:t>
            </a:r>
            <a:br>
              <a:rPr lang="fr-FR" dirty="0" smtClean="0">
                <a:solidFill>
                  <a:schemeClr val="tx1"/>
                </a:solidFill>
              </a:rPr>
            </a:br>
            <a:r>
              <a:rPr lang="fr-FR" dirty="0" smtClean="0">
                <a:solidFill>
                  <a:schemeClr val="tx1"/>
                </a:solidFill>
              </a:rPr>
              <a:t>- Vous vous sentez fatiguée... Vous dormez bien la nuit ?</a:t>
            </a:r>
            <a:br>
              <a:rPr lang="fr-FR" dirty="0" smtClean="0">
                <a:solidFill>
                  <a:schemeClr val="tx1"/>
                </a:solidFill>
              </a:rPr>
            </a:br>
            <a:r>
              <a:rPr lang="fr-FR" dirty="0" smtClean="0">
                <a:solidFill>
                  <a:schemeClr val="tx1"/>
                </a:solidFill>
              </a:rPr>
              <a:t>- Non, pas du tout, je dors très mal, </a:t>
            </a:r>
            <a:r>
              <a:rPr lang="fr-FR" b="1" dirty="0" smtClean="0">
                <a:solidFill>
                  <a:schemeClr val="tx1"/>
                </a:solidFill>
              </a:rPr>
              <a:t>j'ai des insomnies.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i="1" dirty="0" smtClean="0">
                <a:solidFill>
                  <a:srgbClr val="FF0000"/>
                </a:solidFill>
              </a:rPr>
              <a:t>J'ai des insomnies.</a:t>
            </a:r>
            <a:endParaRPr lang="ru-RU" b="1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83568" y="1412776"/>
            <a:ext cx="7408333" cy="3450696"/>
          </a:xfrm>
        </p:spPr>
        <p:txBody>
          <a:bodyPr/>
          <a:lstStyle/>
          <a:p>
            <a:r>
              <a:rPr lang="fr-FR" dirty="0" smtClean="0">
                <a:solidFill>
                  <a:schemeClr val="tx1"/>
                </a:solidFill>
              </a:rPr>
              <a:t>— Bonjour. Où est le malade ?</a:t>
            </a:r>
            <a:br>
              <a:rPr lang="fr-FR" dirty="0" smtClean="0">
                <a:solidFill>
                  <a:schemeClr val="tx1"/>
                </a:solidFill>
              </a:rPr>
            </a:br>
            <a:r>
              <a:rPr lang="fr-FR" dirty="0" smtClean="0">
                <a:solidFill>
                  <a:schemeClr val="tx1"/>
                </a:solidFill>
              </a:rPr>
              <a:t>— C’est moi.</a:t>
            </a:r>
            <a:br>
              <a:rPr lang="fr-FR" dirty="0" smtClean="0">
                <a:solidFill>
                  <a:schemeClr val="tx1"/>
                </a:solidFill>
              </a:rPr>
            </a:br>
            <a:r>
              <a:rPr lang="fr-FR" dirty="0" smtClean="0">
                <a:solidFill>
                  <a:schemeClr val="tx1"/>
                </a:solidFill>
              </a:rPr>
              <a:t>— Que se passe-t-il ?</a:t>
            </a:r>
            <a:br>
              <a:rPr lang="fr-FR" dirty="0" smtClean="0">
                <a:solidFill>
                  <a:schemeClr val="tx1"/>
                </a:solidFill>
              </a:rPr>
            </a:br>
            <a:r>
              <a:rPr lang="fr-FR" dirty="0" smtClean="0">
                <a:solidFill>
                  <a:schemeClr val="tx1"/>
                </a:solidFill>
              </a:rPr>
              <a:t>— </a:t>
            </a:r>
            <a:r>
              <a:rPr lang="fr-FR" b="1" i="1" dirty="0" smtClean="0">
                <a:solidFill>
                  <a:schemeClr val="tx1"/>
                </a:solidFill>
              </a:rPr>
              <a:t>J’ai mal à la gorge et j’ai de la fièvre</a:t>
            </a:r>
            <a:r>
              <a:rPr lang="fr-FR" dirty="0" smtClean="0">
                <a:solidFill>
                  <a:schemeClr val="tx1"/>
                </a:solidFill>
              </a:rPr>
              <a:t>.</a:t>
            </a:r>
            <a:br>
              <a:rPr lang="fr-FR" dirty="0" smtClean="0">
                <a:solidFill>
                  <a:schemeClr val="tx1"/>
                </a:solidFill>
              </a:rPr>
            </a:br>
            <a:r>
              <a:rPr lang="fr-FR" dirty="0" smtClean="0">
                <a:solidFill>
                  <a:schemeClr val="tx1"/>
                </a:solidFill>
              </a:rPr>
              <a:t>— Combien ?</a:t>
            </a:r>
            <a:br>
              <a:rPr lang="fr-FR" dirty="0" smtClean="0">
                <a:solidFill>
                  <a:schemeClr val="tx1"/>
                </a:solidFill>
              </a:rPr>
            </a:br>
            <a:r>
              <a:rPr lang="fr-FR" dirty="0" smtClean="0">
                <a:solidFill>
                  <a:schemeClr val="tx1"/>
                </a:solidFill>
              </a:rPr>
              <a:t>— 38°C.</a:t>
            </a:r>
            <a:br>
              <a:rPr lang="fr-FR" dirty="0" smtClean="0">
                <a:solidFill>
                  <a:schemeClr val="tx1"/>
                </a:solidFill>
              </a:rPr>
            </a:br>
            <a:r>
              <a:rPr lang="fr-FR" dirty="0" smtClean="0">
                <a:solidFill>
                  <a:schemeClr val="tx1"/>
                </a:solidFill>
              </a:rPr>
              <a:t>— Montrez-moi votre gorge s’il vous plaît. Vous avez une angine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i="1" dirty="0" smtClean="0">
                <a:solidFill>
                  <a:srgbClr val="FF0000"/>
                </a:solidFill>
              </a:rPr>
              <a:t>Que se </a:t>
            </a:r>
            <a:r>
              <a:rPr lang="en-US" b="1" i="1" dirty="0" err="1" smtClean="0">
                <a:solidFill>
                  <a:srgbClr val="FF0000"/>
                </a:solidFill>
              </a:rPr>
              <a:t>passe</a:t>
            </a:r>
            <a:r>
              <a:rPr lang="en-US" b="1" i="1" dirty="0" smtClean="0">
                <a:solidFill>
                  <a:srgbClr val="FF0000"/>
                </a:solidFill>
              </a:rPr>
              <a:t>-t-</a:t>
            </a:r>
            <a:r>
              <a:rPr lang="en-US" b="1" i="1" dirty="0" err="1" smtClean="0">
                <a:solidFill>
                  <a:srgbClr val="FF0000"/>
                </a:solidFill>
              </a:rPr>
              <a:t>il</a:t>
            </a:r>
            <a:r>
              <a:rPr lang="en-US" b="1" i="1" dirty="0" smtClean="0">
                <a:solidFill>
                  <a:srgbClr val="FF0000"/>
                </a:solidFill>
              </a:rPr>
              <a:t>, </a:t>
            </a:r>
            <a:r>
              <a:rPr lang="en-US" b="1" i="1" dirty="0" err="1" smtClean="0">
                <a:solidFill>
                  <a:srgbClr val="FF0000"/>
                </a:solidFill>
              </a:rPr>
              <a:t>vous</a:t>
            </a:r>
            <a:r>
              <a:rPr lang="en-US" b="1" i="1" dirty="0" smtClean="0">
                <a:solidFill>
                  <a:srgbClr val="FF0000"/>
                </a:solidFill>
              </a:rPr>
              <a:t> </a:t>
            </a:r>
            <a:r>
              <a:rPr lang="en-US" b="1" i="1" dirty="0" err="1" smtClean="0">
                <a:solidFill>
                  <a:srgbClr val="FF0000"/>
                </a:solidFill>
              </a:rPr>
              <a:t>êtes</a:t>
            </a:r>
            <a:r>
              <a:rPr lang="en-US" b="1" i="1" dirty="0" smtClean="0">
                <a:solidFill>
                  <a:srgbClr val="FF0000"/>
                </a:solidFill>
              </a:rPr>
              <a:t> </a:t>
            </a:r>
            <a:r>
              <a:rPr lang="en-US" b="1" i="1" dirty="0" err="1" smtClean="0">
                <a:solidFill>
                  <a:srgbClr val="FF0000"/>
                </a:solidFill>
              </a:rPr>
              <a:t>malade</a:t>
            </a:r>
            <a:r>
              <a:rPr lang="en-US" b="1" i="1" dirty="0" smtClean="0">
                <a:solidFill>
                  <a:srgbClr val="FF0000"/>
                </a:solidFill>
              </a:rPr>
              <a:t>?</a:t>
            </a:r>
            <a:endParaRPr lang="ru-RU" b="1" i="1" dirty="0">
              <a:solidFill>
                <a:srgbClr val="FF0000"/>
              </a:solidFill>
            </a:endParaRPr>
          </a:p>
        </p:txBody>
      </p:sp>
      <p:pic>
        <p:nvPicPr>
          <p:cNvPr id="3074" name="Picture 2" descr="C:\Users\user\Desktop\je_suis_malade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36096" y="4221088"/>
            <a:ext cx="2619375" cy="235267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602630365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611560" y="1484785"/>
            <a:ext cx="7408333" cy="3024336"/>
          </a:xfrm>
        </p:spPr>
        <p:txBody>
          <a:bodyPr>
            <a:normAutofit fontScale="85000" lnSpcReduction="10000"/>
          </a:bodyPr>
          <a:lstStyle/>
          <a:p>
            <a:r>
              <a:rPr lang="fr-FR" dirty="0" smtClean="0">
                <a:solidFill>
                  <a:schemeClr val="tx1"/>
                </a:solidFill>
              </a:rPr>
              <a:t>— Bonjour Docteur.</a:t>
            </a:r>
            <a:br>
              <a:rPr lang="fr-FR" dirty="0" smtClean="0">
                <a:solidFill>
                  <a:schemeClr val="tx1"/>
                </a:solidFill>
              </a:rPr>
            </a:br>
            <a:r>
              <a:rPr lang="fr-FR" dirty="0" smtClean="0">
                <a:solidFill>
                  <a:schemeClr val="tx1"/>
                </a:solidFill>
              </a:rPr>
              <a:t>— Bonjour. Asseyez-vous. Qu’avez-vous ?</a:t>
            </a:r>
            <a:br>
              <a:rPr lang="fr-FR" dirty="0" smtClean="0">
                <a:solidFill>
                  <a:schemeClr val="tx1"/>
                </a:solidFill>
              </a:rPr>
            </a:br>
            <a:r>
              <a:rPr lang="fr-FR" dirty="0" smtClean="0">
                <a:solidFill>
                  <a:schemeClr val="tx1"/>
                </a:solidFill>
              </a:rPr>
              <a:t>— </a:t>
            </a:r>
            <a:r>
              <a:rPr lang="fr-FR" b="1" i="1" dirty="0" smtClean="0">
                <a:solidFill>
                  <a:schemeClr val="tx1"/>
                </a:solidFill>
              </a:rPr>
              <a:t>J’ai pris froid. J’ai mal à la tête, je tousse et je suis enrhumée.</a:t>
            </a:r>
            <a:r>
              <a:rPr lang="fr-FR" dirty="0" smtClean="0">
                <a:solidFill>
                  <a:schemeClr val="tx1"/>
                </a:solidFill>
              </a:rPr>
              <a:t/>
            </a:r>
            <a:br>
              <a:rPr lang="fr-FR" dirty="0" smtClean="0">
                <a:solidFill>
                  <a:schemeClr val="tx1"/>
                </a:solidFill>
              </a:rPr>
            </a:br>
            <a:r>
              <a:rPr lang="fr-FR" dirty="0" smtClean="0">
                <a:solidFill>
                  <a:schemeClr val="tx1"/>
                </a:solidFill>
              </a:rPr>
              <a:t>— Cela fait longtemps que </a:t>
            </a:r>
            <a:r>
              <a:rPr lang="fr-FR" b="1" dirty="0" smtClean="0">
                <a:solidFill>
                  <a:schemeClr val="tx1"/>
                </a:solidFill>
              </a:rPr>
              <a:t>vous avez pris froid </a:t>
            </a:r>
            <a:r>
              <a:rPr lang="fr-FR" dirty="0" smtClean="0">
                <a:solidFill>
                  <a:schemeClr val="tx1"/>
                </a:solidFill>
              </a:rPr>
              <a:t>?</a:t>
            </a:r>
            <a:br>
              <a:rPr lang="fr-FR" dirty="0" smtClean="0">
                <a:solidFill>
                  <a:schemeClr val="tx1"/>
                </a:solidFill>
              </a:rPr>
            </a:br>
            <a:r>
              <a:rPr lang="fr-FR" dirty="0" smtClean="0">
                <a:solidFill>
                  <a:schemeClr val="tx1"/>
                </a:solidFill>
              </a:rPr>
              <a:t>— Une semaine déjà.</a:t>
            </a:r>
            <a:br>
              <a:rPr lang="fr-FR" dirty="0" smtClean="0">
                <a:solidFill>
                  <a:schemeClr val="tx1"/>
                </a:solidFill>
              </a:rPr>
            </a:br>
            <a:r>
              <a:rPr lang="fr-FR" dirty="0" smtClean="0">
                <a:solidFill>
                  <a:schemeClr val="tx1"/>
                </a:solidFill>
              </a:rPr>
              <a:t>— Enlevez votre chemise. Je vais vous </a:t>
            </a:r>
            <a:r>
              <a:rPr lang="fr-FR" i="1" dirty="0" smtClean="0">
                <a:solidFill>
                  <a:schemeClr val="tx1"/>
                </a:solidFill>
              </a:rPr>
              <a:t>ausculter</a:t>
            </a:r>
            <a:r>
              <a:rPr lang="fr-FR" dirty="0" smtClean="0">
                <a:solidFill>
                  <a:schemeClr val="tx1"/>
                </a:solidFill>
              </a:rPr>
              <a:t>. Respirez profondément ! Maintenant, respirez normalement !</a:t>
            </a:r>
            <a:br>
              <a:rPr lang="fr-FR" dirty="0" smtClean="0">
                <a:solidFill>
                  <a:schemeClr val="tx1"/>
                </a:solidFill>
              </a:rPr>
            </a:br>
            <a:r>
              <a:rPr lang="fr-FR" dirty="0" smtClean="0">
                <a:solidFill>
                  <a:schemeClr val="tx1"/>
                </a:solidFill>
              </a:rPr>
              <a:t>— Je peux me rhabiller?</a:t>
            </a:r>
            <a:br>
              <a:rPr lang="fr-FR" dirty="0" smtClean="0">
                <a:solidFill>
                  <a:schemeClr val="tx1"/>
                </a:solidFill>
              </a:rPr>
            </a:br>
            <a:r>
              <a:rPr lang="fr-FR" dirty="0" smtClean="0">
                <a:solidFill>
                  <a:schemeClr val="tx1"/>
                </a:solidFill>
              </a:rPr>
              <a:t>— Oui. Ouvrez grand la bouche. Je vois, vous avez une grippe.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>
                <a:solidFill>
                  <a:srgbClr val="FF0000"/>
                </a:solidFill>
              </a:rPr>
              <a:t>Chez le g</a:t>
            </a:r>
            <a:r>
              <a:rPr lang="fr-FR" b="1" i="1" dirty="0" smtClean="0">
                <a:solidFill>
                  <a:srgbClr val="FF0000"/>
                </a:solidFill>
              </a:rPr>
              <a:t>énéraliste</a:t>
            </a:r>
            <a:endParaRPr lang="ru-RU" b="1" i="1" dirty="0">
              <a:solidFill>
                <a:srgbClr val="FF0000"/>
              </a:solidFill>
            </a:endParaRPr>
          </a:p>
        </p:txBody>
      </p:sp>
      <p:pic>
        <p:nvPicPr>
          <p:cNvPr id="4098" name="Picture 2" descr="C:\Users\user\Desktop\vous_etes_malade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60032" y="4143375"/>
            <a:ext cx="2609850" cy="2525985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899592" y="1556792"/>
            <a:ext cx="7408333" cy="4392488"/>
          </a:xfrm>
        </p:spPr>
        <p:txBody>
          <a:bodyPr>
            <a:normAutofit/>
          </a:bodyPr>
          <a:lstStyle/>
          <a:p>
            <a:r>
              <a:rPr lang="fr-FR" dirty="0" smtClean="0">
                <a:solidFill>
                  <a:schemeClr val="tx1"/>
                </a:solidFill>
              </a:rPr>
              <a:t>-Oui, et quelle autre douleur ?</a:t>
            </a:r>
            <a:br>
              <a:rPr lang="fr-FR" dirty="0" smtClean="0">
                <a:solidFill>
                  <a:schemeClr val="tx1"/>
                </a:solidFill>
              </a:rPr>
            </a:br>
            <a:r>
              <a:rPr lang="fr-FR" dirty="0" smtClean="0">
                <a:solidFill>
                  <a:schemeClr val="tx1"/>
                </a:solidFill>
              </a:rPr>
              <a:t>- </a:t>
            </a:r>
            <a:r>
              <a:rPr lang="fr-FR" b="1" dirty="0" smtClean="0">
                <a:solidFill>
                  <a:schemeClr val="tx1"/>
                </a:solidFill>
              </a:rPr>
              <a:t>J'ai mal au ventre aussi</a:t>
            </a:r>
            <a:r>
              <a:rPr lang="fr-FR" dirty="0" smtClean="0">
                <a:solidFill>
                  <a:schemeClr val="tx1"/>
                </a:solidFill>
              </a:rPr>
              <a:t>.</a:t>
            </a:r>
            <a:br>
              <a:rPr lang="fr-FR" dirty="0" smtClean="0">
                <a:solidFill>
                  <a:schemeClr val="tx1"/>
                </a:solidFill>
              </a:rPr>
            </a:br>
            <a:r>
              <a:rPr lang="fr-FR" dirty="0" smtClean="0">
                <a:solidFill>
                  <a:schemeClr val="tx1"/>
                </a:solidFill>
              </a:rPr>
              <a:t>- Au ventre... Vous voulez dire... à l'estomac ?</a:t>
            </a:r>
            <a:br>
              <a:rPr lang="fr-FR" dirty="0" smtClean="0">
                <a:solidFill>
                  <a:schemeClr val="tx1"/>
                </a:solidFill>
              </a:rPr>
            </a:br>
            <a:r>
              <a:rPr lang="fr-FR" dirty="0" smtClean="0">
                <a:solidFill>
                  <a:schemeClr val="tx1"/>
                </a:solidFill>
              </a:rPr>
              <a:t>- Oui à l'estomac, plus bas aussi, vous savez... vers les intestins.</a:t>
            </a:r>
          </a:p>
          <a:p>
            <a:endParaRPr lang="fr-FR" dirty="0" smtClean="0">
              <a:solidFill>
                <a:schemeClr val="tx1"/>
              </a:solidFill>
            </a:endParaRPr>
          </a:p>
          <a:p>
            <a:r>
              <a:rPr lang="fr-FR" dirty="0" smtClean="0">
                <a:solidFill>
                  <a:schemeClr val="tx1"/>
                </a:solidFill>
              </a:rPr>
              <a:t>- Euh... Vous allez aux toilettes régulièrement ?</a:t>
            </a:r>
            <a:br>
              <a:rPr lang="fr-FR" dirty="0" smtClean="0">
                <a:solidFill>
                  <a:schemeClr val="tx1"/>
                </a:solidFill>
              </a:rPr>
            </a:br>
            <a:r>
              <a:rPr lang="fr-FR" dirty="0" smtClean="0">
                <a:solidFill>
                  <a:schemeClr val="tx1"/>
                </a:solidFill>
              </a:rPr>
              <a:t>- Non, justement, pas tous les jours.</a:t>
            </a:r>
            <a:br>
              <a:rPr lang="fr-FR" dirty="0" smtClean="0">
                <a:solidFill>
                  <a:schemeClr val="tx1"/>
                </a:solidFill>
              </a:rPr>
            </a:br>
            <a:r>
              <a:rPr lang="fr-FR" dirty="0" smtClean="0">
                <a:solidFill>
                  <a:schemeClr val="tx1"/>
                </a:solidFill>
              </a:rPr>
              <a:t>- Il faut manger beaucoup de fruits...</a:t>
            </a:r>
            <a:br>
              <a:rPr lang="fr-FR" dirty="0" smtClean="0">
                <a:solidFill>
                  <a:schemeClr val="tx1"/>
                </a:solidFill>
              </a:rPr>
            </a:br>
            <a:r>
              <a:rPr lang="fr-FR" dirty="0" smtClean="0">
                <a:solidFill>
                  <a:schemeClr val="tx1"/>
                </a:solidFill>
              </a:rPr>
              <a:t>- Oui j'en mange, mais </a:t>
            </a:r>
            <a:r>
              <a:rPr lang="fr-FR" b="1" dirty="0" smtClean="0">
                <a:solidFill>
                  <a:schemeClr val="tx1"/>
                </a:solidFill>
              </a:rPr>
              <a:t>ça me fait mal au ventre.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i="1" dirty="0" smtClean="0">
                <a:solidFill>
                  <a:srgbClr val="FF0000"/>
                </a:solidFill>
              </a:rPr>
              <a:t>J'ai mal à...</a:t>
            </a:r>
            <a:endParaRPr lang="ru-RU" b="1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2060849"/>
            <a:ext cx="7408333" cy="2664296"/>
          </a:xfrm>
        </p:spPr>
        <p:txBody>
          <a:bodyPr/>
          <a:lstStyle/>
          <a:p>
            <a:r>
              <a:rPr lang="fr-FR" dirty="0" smtClean="0">
                <a:solidFill>
                  <a:schemeClr val="tx1"/>
                </a:solidFill>
              </a:rPr>
              <a:t>— Voici </a:t>
            </a:r>
            <a:r>
              <a:rPr lang="fr-FR" i="1" dirty="0" smtClean="0">
                <a:solidFill>
                  <a:schemeClr val="tx1"/>
                </a:solidFill>
              </a:rPr>
              <a:t>l’ordonnance</a:t>
            </a:r>
            <a:r>
              <a:rPr lang="fr-FR" dirty="0" smtClean="0">
                <a:solidFill>
                  <a:schemeClr val="tx1"/>
                </a:solidFill>
              </a:rPr>
              <a:t>. Vous pouvez acheter ce médicament ici, dans la pharmacie de notre polyclinique.</a:t>
            </a:r>
            <a:br>
              <a:rPr lang="fr-FR" dirty="0" smtClean="0">
                <a:solidFill>
                  <a:schemeClr val="tx1"/>
                </a:solidFill>
              </a:rPr>
            </a:br>
            <a:r>
              <a:rPr lang="fr-FR" dirty="0" smtClean="0">
                <a:solidFill>
                  <a:schemeClr val="tx1"/>
                </a:solidFill>
              </a:rPr>
              <a:t>— Quand </a:t>
            </a:r>
            <a:r>
              <a:rPr lang="fr-FR" i="1" dirty="0" smtClean="0">
                <a:solidFill>
                  <a:schemeClr val="tx1"/>
                </a:solidFill>
              </a:rPr>
              <a:t>dois-je prendre les comprimés </a:t>
            </a:r>
            <a:r>
              <a:rPr lang="fr-FR" dirty="0" smtClean="0">
                <a:solidFill>
                  <a:schemeClr val="tx1"/>
                </a:solidFill>
              </a:rPr>
              <a:t>?</a:t>
            </a:r>
            <a:br>
              <a:rPr lang="fr-FR" dirty="0" smtClean="0">
                <a:solidFill>
                  <a:schemeClr val="tx1"/>
                </a:solidFill>
              </a:rPr>
            </a:br>
            <a:r>
              <a:rPr lang="fr-FR" dirty="0" smtClean="0">
                <a:solidFill>
                  <a:schemeClr val="tx1"/>
                </a:solidFill>
              </a:rPr>
              <a:t>— Prenez un comprimé trois fois par jour après les repas. Et prenez une cuillère à thé de la mixture toutes les 4 heures.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252728"/>
          </a:xfrm>
        </p:spPr>
        <p:txBody>
          <a:bodyPr>
            <a:normAutofit fontScale="90000"/>
          </a:bodyPr>
          <a:lstStyle/>
          <a:p>
            <a:r>
              <a:rPr lang="en-US" b="1" i="1" dirty="0" smtClean="0">
                <a:solidFill>
                  <a:srgbClr val="FF0000"/>
                </a:solidFill>
              </a:rPr>
              <a:t>Que </a:t>
            </a:r>
            <a:r>
              <a:rPr lang="en-US" b="1" i="1" dirty="0" err="1" smtClean="0">
                <a:solidFill>
                  <a:srgbClr val="FF0000"/>
                </a:solidFill>
              </a:rPr>
              <a:t>dois</a:t>
            </a:r>
            <a:r>
              <a:rPr lang="en-US" b="1" i="1" dirty="0" smtClean="0">
                <a:solidFill>
                  <a:srgbClr val="FF0000"/>
                </a:solidFill>
              </a:rPr>
              <a:t>-je </a:t>
            </a:r>
            <a:r>
              <a:rPr lang="en-US" b="1" i="1" dirty="0" err="1" smtClean="0">
                <a:solidFill>
                  <a:srgbClr val="FF0000"/>
                </a:solidFill>
              </a:rPr>
              <a:t>prendre</a:t>
            </a:r>
            <a:r>
              <a:rPr lang="en-US" b="1" i="1" dirty="0" smtClean="0">
                <a:solidFill>
                  <a:srgbClr val="FF0000"/>
                </a:solidFill>
              </a:rPr>
              <a:t>?</a:t>
            </a:r>
            <a:br>
              <a:rPr lang="en-US" b="1" i="1" dirty="0" smtClean="0">
                <a:solidFill>
                  <a:srgbClr val="FF0000"/>
                </a:solidFill>
              </a:rPr>
            </a:br>
            <a:r>
              <a:rPr lang="en-US" b="1" i="1" dirty="0" smtClean="0">
                <a:solidFill>
                  <a:srgbClr val="FF0000"/>
                </a:solidFill>
              </a:rPr>
              <a:t>La consultation chez </a:t>
            </a:r>
            <a:r>
              <a:rPr lang="en-US" b="1" i="1" dirty="0">
                <a:solidFill>
                  <a:srgbClr val="FF0000"/>
                </a:solidFill>
              </a:rPr>
              <a:t>le </a:t>
            </a:r>
            <a:r>
              <a:rPr lang="en-US" b="1" i="1" dirty="0" err="1">
                <a:solidFill>
                  <a:srgbClr val="FF0000"/>
                </a:solidFill>
              </a:rPr>
              <a:t>médecin</a:t>
            </a:r>
            <a:endParaRPr lang="ru-RU" b="1" i="1" dirty="0">
              <a:solidFill>
                <a:srgbClr val="FF0000"/>
              </a:solidFill>
            </a:endParaRPr>
          </a:p>
        </p:txBody>
      </p:sp>
      <p:pic>
        <p:nvPicPr>
          <p:cNvPr id="8194" name="Picture 2" descr="C:\Users\user\Desktop\Без названия (2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32040" y="4509120"/>
            <a:ext cx="2171700" cy="18097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643686914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755576" y="1484784"/>
            <a:ext cx="7408333" cy="3450696"/>
          </a:xfrm>
        </p:spPr>
        <p:txBody>
          <a:bodyPr/>
          <a:lstStyle/>
          <a:p>
            <a:r>
              <a:rPr lang="fr-FR" dirty="0" smtClean="0">
                <a:solidFill>
                  <a:schemeClr val="tx1"/>
                </a:solidFill>
              </a:rPr>
              <a:t>- Euh... Vous suivez un traitement, vous prenez des médicaments ?</a:t>
            </a:r>
            <a:br>
              <a:rPr lang="fr-FR" dirty="0" smtClean="0">
                <a:solidFill>
                  <a:schemeClr val="tx1"/>
                </a:solidFill>
              </a:rPr>
            </a:br>
            <a:r>
              <a:rPr lang="fr-FR" dirty="0" smtClean="0">
                <a:solidFill>
                  <a:schemeClr val="tx1"/>
                </a:solidFill>
              </a:rPr>
              <a:t>- Non docteur, je ne prends rien en ce moment.</a:t>
            </a:r>
            <a:br>
              <a:rPr lang="fr-FR" dirty="0" smtClean="0">
                <a:solidFill>
                  <a:schemeClr val="tx1"/>
                </a:solidFill>
              </a:rPr>
            </a:br>
            <a:r>
              <a:rPr lang="fr-FR" dirty="0" smtClean="0">
                <a:solidFill>
                  <a:schemeClr val="tx1"/>
                </a:solidFill>
              </a:rPr>
              <a:t>- Bien, je vais vous faire une ordonnance.</a:t>
            </a:r>
            <a:br>
              <a:rPr lang="fr-FR" dirty="0" smtClean="0">
                <a:solidFill>
                  <a:schemeClr val="tx1"/>
                </a:solidFill>
              </a:rPr>
            </a:br>
            <a:r>
              <a:rPr lang="fr-FR" dirty="0" smtClean="0">
                <a:solidFill>
                  <a:schemeClr val="tx1"/>
                </a:solidFill>
              </a:rPr>
              <a:t>- Qu'est-ce que j'ai docteur ? C'est grave vous pensez ?</a:t>
            </a:r>
            <a:br>
              <a:rPr lang="fr-FR" dirty="0" smtClean="0">
                <a:solidFill>
                  <a:schemeClr val="tx1"/>
                </a:solidFill>
              </a:rPr>
            </a:br>
            <a:r>
              <a:rPr lang="fr-FR" dirty="0" smtClean="0">
                <a:solidFill>
                  <a:schemeClr val="tx1"/>
                </a:solidFill>
              </a:rPr>
              <a:t>- Non, ce n'est pas grave... Un peu d'anxiété c'est tout.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err="1" smtClean="0">
                <a:solidFill>
                  <a:srgbClr val="FF0000"/>
                </a:solidFill>
              </a:rPr>
              <a:t>Suivez</a:t>
            </a:r>
            <a:r>
              <a:rPr lang="en-US" b="1" i="1" dirty="0" smtClean="0">
                <a:solidFill>
                  <a:srgbClr val="FF0000"/>
                </a:solidFill>
              </a:rPr>
              <a:t> l</a:t>
            </a:r>
            <a:r>
              <a:rPr lang="fr-FR" b="1" i="1" dirty="0" smtClean="0">
                <a:solidFill>
                  <a:srgbClr val="FF0000"/>
                </a:solidFill>
              </a:rPr>
              <a:t>‘ordonnance</a:t>
            </a:r>
            <a:endParaRPr lang="ru-RU" b="1" i="1" dirty="0">
              <a:solidFill>
                <a:srgbClr val="FF0000"/>
              </a:solidFill>
            </a:endParaRPr>
          </a:p>
        </p:txBody>
      </p:sp>
      <p:pic>
        <p:nvPicPr>
          <p:cNvPr id="5" name="Picture 2" descr="C:\Users\user\Desktop\skoraya_pomosh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31840" y="3933056"/>
            <a:ext cx="2847975" cy="1895475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827584" y="1628800"/>
            <a:ext cx="7408333" cy="4320480"/>
          </a:xfrm>
        </p:spPr>
        <p:txBody>
          <a:bodyPr>
            <a:normAutofit lnSpcReduction="10000"/>
          </a:bodyPr>
          <a:lstStyle/>
          <a:p>
            <a:r>
              <a:rPr lang="fr-FR" dirty="0" smtClean="0">
                <a:solidFill>
                  <a:schemeClr val="tx1"/>
                </a:solidFill>
              </a:rPr>
              <a:t>— </a:t>
            </a:r>
            <a:r>
              <a:rPr lang="fr-FR" i="1" dirty="0" smtClean="0">
                <a:solidFill>
                  <a:schemeClr val="tx1"/>
                </a:solidFill>
              </a:rPr>
              <a:t>Vous avez pris froid. </a:t>
            </a:r>
            <a:r>
              <a:rPr lang="fr-FR" dirty="0" smtClean="0">
                <a:solidFill>
                  <a:schemeClr val="tx1"/>
                </a:solidFill>
              </a:rPr>
              <a:t>Vous devez rester couché pendant 2 ou 3 jours. Je </a:t>
            </a:r>
            <a:r>
              <a:rPr lang="fr-FR" i="1" dirty="0" smtClean="0">
                <a:solidFill>
                  <a:schemeClr val="tx1"/>
                </a:solidFill>
              </a:rPr>
              <a:t>vais vous prescrire un médicament.</a:t>
            </a:r>
            <a:r>
              <a:rPr lang="fr-FR" dirty="0" smtClean="0">
                <a:solidFill>
                  <a:schemeClr val="tx1"/>
                </a:solidFill>
              </a:rPr>
              <a:t> Vous devez le prendre matin et soir.</a:t>
            </a:r>
            <a:br>
              <a:rPr lang="fr-FR" dirty="0" smtClean="0">
                <a:solidFill>
                  <a:schemeClr val="tx1"/>
                </a:solidFill>
              </a:rPr>
            </a:br>
            <a:r>
              <a:rPr lang="fr-FR" dirty="0" smtClean="0">
                <a:solidFill>
                  <a:schemeClr val="tx1"/>
                </a:solidFill>
              </a:rPr>
              <a:t>— D’accord. Et vous avez quelque chose contre la toux ?</a:t>
            </a:r>
            <a:br>
              <a:rPr lang="fr-FR" dirty="0" smtClean="0">
                <a:solidFill>
                  <a:schemeClr val="tx1"/>
                </a:solidFill>
              </a:rPr>
            </a:br>
            <a:r>
              <a:rPr lang="fr-FR" dirty="0" smtClean="0">
                <a:solidFill>
                  <a:schemeClr val="tx1"/>
                </a:solidFill>
              </a:rPr>
              <a:t>— Pour la toux, il vaut mieux prendre de la tisane « Bronchitum ». Les herbes médicinales qu’il y a dans cette tisane donnent de très bons résultats.</a:t>
            </a:r>
            <a:br>
              <a:rPr lang="fr-FR" dirty="0" smtClean="0">
                <a:solidFill>
                  <a:schemeClr val="tx1"/>
                </a:solidFill>
              </a:rPr>
            </a:br>
            <a:r>
              <a:rPr lang="fr-FR" dirty="0" smtClean="0">
                <a:solidFill>
                  <a:schemeClr val="tx1"/>
                </a:solidFill>
              </a:rPr>
              <a:t>— Que me recommandez-vous encore ?</a:t>
            </a:r>
            <a:br>
              <a:rPr lang="fr-FR" dirty="0" smtClean="0">
                <a:solidFill>
                  <a:schemeClr val="tx1"/>
                </a:solidFill>
              </a:rPr>
            </a:br>
            <a:r>
              <a:rPr lang="fr-FR" dirty="0" smtClean="0">
                <a:solidFill>
                  <a:schemeClr val="tx1"/>
                </a:solidFill>
              </a:rPr>
              <a:t>— Ne mangez pas trop pour ne pas fatiguer votre organisme. Il faut d’abord guérir. Je passerai vous voir d’ici deux jours.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i="1" dirty="0" smtClean="0">
                <a:solidFill>
                  <a:srgbClr val="FF0000"/>
                </a:solidFill>
              </a:rPr>
              <a:t>Vous devez rester au lit</a:t>
            </a:r>
            <a:endParaRPr lang="ru-RU" b="1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755576" y="1700808"/>
            <a:ext cx="7408333" cy="2304256"/>
          </a:xfrm>
        </p:spPr>
        <p:txBody>
          <a:bodyPr/>
          <a:lstStyle/>
          <a:p>
            <a:r>
              <a:rPr lang="fr-FR" dirty="0" smtClean="0">
                <a:solidFill>
                  <a:schemeClr val="tx1"/>
                </a:solidFill>
              </a:rPr>
              <a:t>— </a:t>
            </a:r>
            <a:r>
              <a:rPr lang="fr-FR" i="1" dirty="0" smtClean="0">
                <a:solidFill>
                  <a:schemeClr val="tx1"/>
                </a:solidFill>
              </a:rPr>
              <a:t>Vous devez rester au lit</a:t>
            </a:r>
            <a:r>
              <a:rPr lang="fr-FR" dirty="0" smtClean="0">
                <a:solidFill>
                  <a:schemeClr val="tx1"/>
                </a:solidFill>
              </a:rPr>
              <a:t>. Il vous faut absolument du repos.</a:t>
            </a:r>
            <a:br>
              <a:rPr lang="fr-FR" dirty="0" smtClean="0">
                <a:solidFill>
                  <a:schemeClr val="tx1"/>
                </a:solidFill>
              </a:rPr>
            </a:br>
            <a:r>
              <a:rPr lang="fr-FR" dirty="0" smtClean="0">
                <a:solidFill>
                  <a:schemeClr val="tx1"/>
                </a:solidFill>
              </a:rPr>
              <a:t>— Quand est-ce que je dois venir vous voir ?</a:t>
            </a:r>
            <a:br>
              <a:rPr lang="fr-FR" dirty="0" smtClean="0">
                <a:solidFill>
                  <a:schemeClr val="tx1"/>
                </a:solidFill>
              </a:rPr>
            </a:br>
            <a:r>
              <a:rPr lang="fr-FR" dirty="0" smtClean="0">
                <a:solidFill>
                  <a:schemeClr val="tx1"/>
                </a:solidFill>
              </a:rPr>
              <a:t>— Je passerai moi-même vous voir dans trois jours. Je fais des consultations à domicile.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i="1" dirty="0" smtClean="0">
                <a:solidFill>
                  <a:srgbClr val="FF0000"/>
                </a:solidFill>
              </a:rPr>
              <a:t>Vous devez rester au lit.</a:t>
            </a:r>
            <a:endParaRPr lang="ru-RU" b="1" i="1" dirty="0">
              <a:solidFill>
                <a:srgbClr val="FF0000"/>
              </a:solidFill>
            </a:endParaRPr>
          </a:p>
        </p:txBody>
      </p:sp>
      <p:pic>
        <p:nvPicPr>
          <p:cNvPr id="7170" name="Picture 2" descr="C:\Users\user\Desktop\recommandation_du_medecin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0152" y="4077072"/>
            <a:ext cx="2466975" cy="2486025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27584" y="1196752"/>
            <a:ext cx="7408333" cy="5400600"/>
          </a:xfrm>
        </p:spPr>
        <p:txBody>
          <a:bodyPr>
            <a:noAutofit/>
          </a:bodyPr>
          <a:lstStyle/>
          <a:p>
            <a:r>
              <a:rPr lang="fr-FR" sz="1600" b="1" dirty="0" smtClean="0">
                <a:solidFill>
                  <a:schemeClr val="tx1"/>
                </a:solidFill>
              </a:rPr>
              <a:t>Mélanie : - Bonjour, Docteur!</a:t>
            </a:r>
            <a:br>
              <a:rPr lang="fr-FR" sz="1600" b="1" dirty="0" smtClean="0">
                <a:solidFill>
                  <a:schemeClr val="tx1"/>
                </a:solidFill>
              </a:rPr>
            </a:br>
            <a:r>
              <a:rPr lang="fr-FR" sz="1600" b="1" dirty="0" smtClean="0">
                <a:solidFill>
                  <a:schemeClr val="tx1"/>
                </a:solidFill>
              </a:rPr>
              <a:t> </a:t>
            </a:r>
            <a:br>
              <a:rPr lang="fr-FR" sz="1600" b="1" dirty="0" smtClean="0">
                <a:solidFill>
                  <a:schemeClr val="tx1"/>
                </a:solidFill>
              </a:rPr>
            </a:br>
            <a:r>
              <a:rPr lang="fr-FR" sz="1600" b="1" dirty="0" smtClean="0">
                <a:solidFill>
                  <a:schemeClr val="tx1"/>
                </a:solidFill>
              </a:rPr>
              <a:t>Le docteur : Ah ! Voici ma patiente</a:t>
            </a:r>
            <a:r>
              <a:rPr lang="fr-FR" sz="1600" b="1" dirty="0" smtClean="0">
                <a:solidFill>
                  <a:schemeClr val="tx1"/>
                </a:solidFill>
                <a:hlinkClick r:id="rId2" tooltip="Une personne qui va chez le médecin (masculin : un patient)."/>
              </a:rPr>
              <a:t> </a:t>
            </a:r>
            <a:r>
              <a:rPr lang="fr-FR" sz="1600" b="1" dirty="0" smtClean="0">
                <a:solidFill>
                  <a:schemeClr val="tx1"/>
                </a:solidFill>
              </a:rPr>
              <a:t>préférée. Bonjour, Mélanie! Qu'est-ce qui se passe?</a:t>
            </a:r>
            <a:br>
              <a:rPr lang="fr-FR" sz="1600" b="1" dirty="0" smtClean="0">
                <a:solidFill>
                  <a:schemeClr val="tx1"/>
                </a:solidFill>
              </a:rPr>
            </a:br>
            <a:r>
              <a:rPr lang="fr-FR" sz="1600" b="1" dirty="0" smtClean="0">
                <a:solidFill>
                  <a:schemeClr val="tx1"/>
                </a:solidFill>
              </a:rPr>
              <a:t/>
            </a:r>
            <a:br>
              <a:rPr lang="fr-FR" sz="1600" b="1" dirty="0" smtClean="0">
                <a:solidFill>
                  <a:schemeClr val="tx1"/>
                </a:solidFill>
              </a:rPr>
            </a:br>
            <a:r>
              <a:rPr lang="fr-FR" sz="1600" b="1" dirty="0" smtClean="0">
                <a:solidFill>
                  <a:schemeClr val="tx1"/>
                </a:solidFill>
              </a:rPr>
              <a:t>Mélanie :  </a:t>
            </a:r>
            <a:r>
              <a:rPr lang="fr-FR" sz="1600" b="1" dirty="0" smtClean="0">
                <a:solidFill>
                  <a:schemeClr val="tx1"/>
                </a:solidFill>
                <a:hlinkClick r:id="rId2" tooltip="Je suis un peu malade."/>
              </a:rPr>
              <a:t>Je ne me sens pas bien</a:t>
            </a:r>
            <a:r>
              <a:rPr lang="fr-FR" sz="1600" b="1" dirty="0" smtClean="0">
                <a:solidFill>
                  <a:schemeClr val="tx1"/>
                </a:solidFill>
              </a:rPr>
              <a:t>  : je tousse beaucoup, j'éternue et mon nez coule. </a:t>
            </a:r>
            <a:r>
              <a:rPr lang="fr-FR" sz="1600" b="1" dirty="0" smtClean="0">
                <a:solidFill>
                  <a:schemeClr val="tx1"/>
                </a:solidFill>
                <a:hlinkClick r:id="rId2" tooltip="Verbe pronominal se moucher au présent de l'indicatif. Attention : je me mouche, tu te mouches, il se mouche, nous nous mouchons, vous vous mouchez, ils se mouchent."/>
              </a:rPr>
              <a:t>Je me mouche</a:t>
            </a:r>
            <a:r>
              <a:rPr lang="fr-FR" sz="1600" b="1" dirty="0" smtClean="0">
                <a:solidFill>
                  <a:schemeClr val="tx1"/>
                </a:solidFill>
              </a:rPr>
              <a:t> toute la journée. J'utilise au moins dix paquets de mouchoirs par jour.</a:t>
            </a:r>
            <a:br>
              <a:rPr lang="fr-FR" sz="1600" b="1" dirty="0" smtClean="0">
                <a:solidFill>
                  <a:schemeClr val="tx1"/>
                </a:solidFill>
              </a:rPr>
            </a:br>
            <a:r>
              <a:rPr lang="fr-FR" sz="1600" b="1" dirty="0" smtClean="0">
                <a:solidFill>
                  <a:schemeClr val="tx1"/>
                </a:solidFill>
              </a:rPr>
              <a:t/>
            </a:r>
            <a:br>
              <a:rPr lang="fr-FR" sz="1600" b="1" dirty="0" smtClean="0">
                <a:solidFill>
                  <a:schemeClr val="tx1"/>
                </a:solidFill>
              </a:rPr>
            </a:br>
            <a:r>
              <a:rPr lang="fr-FR" sz="1600" b="1" dirty="0" smtClean="0">
                <a:solidFill>
                  <a:schemeClr val="tx1"/>
                </a:solidFill>
              </a:rPr>
              <a:t>Le docteur : </a:t>
            </a:r>
            <a:r>
              <a:rPr lang="fr-FR" sz="1600" b="1" dirty="0" smtClean="0">
                <a:solidFill>
                  <a:schemeClr val="tx1"/>
                </a:solidFill>
                <a:hlinkClick r:id="rId2" tooltip="Verbe allonger au présent de l'impératif. L'impératif est un mode utilisé pour donner un ordre."/>
              </a:rPr>
              <a:t>Allongez-vous</a:t>
            </a:r>
            <a:r>
              <a:rPr lang="fr-FR" sz="1600" b="1" dirty="0" smtClean="0">
                <a:solidFill>
                  <a:schemeClr val="tx1"/>
                </a:solidFill>
              </a:rPr>
              <a:t>, je vais </a:t>
            </a:r>
            <a:r>
              <a:rPr lang="fr-FR" sz="1600" b="1" dirty="0" smtClean="0">
                <a:solidFill>
                  <a:schemeClr val="tx1"/>
                </a:solidFill>
                <a:hlinkClick r:id="rId2" tooltip="Dans le texte, prendre signifie mesurer."/>
              </a:rPr>
              <a:t>prendre </a:t>
            </a:r>
            <a:r>
              <a:rPr lang="fr-FR" sz="1600" b="1" dirty="0" smtClean="0">
                <a:solidFill>
                  <a:schemeClr val="tx1"/>
                </a:solidFill>
              </a:rPr>
              <a:t>votre </a:t>
            </a:r>
            <a:r>
              <a:rPr lang="fr-FR" sz="1600" b="1" dirty="0" smtClean="0">
                <a:solidFill>
                  <a:schemeClr val="tx1"/>
                </a:solidFill>
                <a:hlinkClick r:id="rId2" tooltip="La pression du sang."/>
              </a:rPr>
              <a:t>tension</a:t>
            </a:r>
            <a:r>
              <a:rPr lang="fr-FR" sz="1600" b="1" dirty="0" smtClean="0">
                <a:solidFill>
                  <a:schemeClr val="tx1"/>
                </a:solidFill>
              </a:rPr>
              <a:t>… 11,2 : elle</a:t>
            </a:r>
            <a:r>
              <a:rPr lang="fr-FR" sz="1600" b="1" dirty="0" smtClean="0">
                <a:solidFill>
                  <a:schemeClr val="tx1"/>
                </a:solidFill>
                <a:hlinkClick r:id="rId2" tooltip="Pronom personnel sujet. Il remplace la tension."/>
              </a:rPr>
              <a:t> </a:t>
            </a:r>
            <a:r>
              <a:rPr lang="fr-FR" sz="1600" b="1" dirty="0" smtClean="0">
                <a:solidFill>
                  <a:schemeClr val="tx1"/>
                </a:solidFill>
              </a:rPr>
              <a:t>est normale. Vous avez mal à la tête?</a:t>
            </a:r>
            <a:br>
              <a:rPr lang="fr-FR" sz="1600" b="1" dirty="0" smtClean="0">
                <a:solidFill>
                  <a:schemeClr val="tx1"/>
                </a:solidFill>
              </a:rPr>
            </a:br>
            <a:r>
              <a:rPr lang="fr-FR" sz="1600" b="1" dirty="0" smtClean="0">
                <a:solidFill>
                  <a:schemeClr val="tx1"/>
                </a:solidFill>
              </a:rPr>
              <a:t/>
            </a:r>
            <a:br>
              <a:rPr lang="fr-FR" sz="1600" b="1" dirty="0" smtClean="0">
                <a:solidFill>
                  <a:schemeClr val="tx1"/>
                </a:solidFill>
              </a:rPr>
            </a:br>
            <a:r>
              <a:rPr lang="fr-FR" sz="1600" b="1" dirty="0" smtClean="0">
                <a:solidFill>
                  <a:schemeClr val="tx1"/>
                </a:solidFill>
              </a:rPr>
              <a:t>Mélanie :  Oui.</a:t>
            </a:r>
            <a:br>
              <a:rPr lang="fr-FR" sz="1600" b="1" dirty="0" smtClean="0">
                <a:solidFill>
                  <a:schemeClr val="tx1"/>
                </a:solidFill>
              </a:rPr>
            </a:br>
            <a:r>
              <a:rPr lang="fr-FR" sz="1600" b="1" dirty="0" smtClean="0">
                <a:solidFill>
                  <a:schemeClr val="tx1"/>
                </a:solidFill>
              </a:rPr>
              <a:t/>
            </a:r>
            <a:br>
              <a:rPr lang="fr-FR" sz="1600" b="1" dirty="0" smtClean="0">
                <a:solidFill>
                  <a:schemeClr val="tx1"/>
                </a:solidFill>
              </a:rPr>
            </a:br>
            <a:r>
              <a:rPr lang="fr-FR" sz="1600" b="1" dirty="0" smtClean="0">
                <a:solidFill>
                  <a:schemeClr val="tx1"/>
                </a:solidFill>
              </a:rPr>
              <a:t>Le docteur : Vous avez de la fièvre?</a:t>
            </a:r>
            <a:br>
              <a:rPr lang="fr-FR" sz="1600" b="1" dirty="0" smtClean="0">
                <a:solidFill>
                  <a:schemeClr val="tx1"/>
                </a:solidFill>
              </a:rPr>
            </a:br>
            <a:r>
              <a:rPr lang="fr-FR" sz="1600" b="1" dirty="0" smtClean="0">
                <a:solidFill>
                  <a:schemeClr val="tx1"/>
                </a:solidFill>
              </a:rPr>
              <a:t/>
            </a:r>
            <a:br>
              <a:rPr lang="fr-FR" sz="1600" b="1" dirty="0" smtClean="0">
                <a:solidFill>
                  <a:schemeClr val="tx1"/>
                </a:solidFill>
              </a:rPr>
            </a:br>
            <a:r>
              <a:rPr lang="fr-FR" sz="1600" b="1" dirty="0" smtClean="0">
                <a:solidFill>
                  <a:schemeClr val="tx1"/>
                </a:solidFill>
              </a:rPr>
              <a:t>Mélanie : Oui. J'ai 38,7 de température.</a:t>
            </a:r>
            <a:br>
              <a:rPr lang="fr-FR" sz="1600" b="1" dirty="0" smtClean="0">
                <a:solidFill>
                  <a:schemeClr val="tx1"/>
                </a:solidFill>
              </a:rPr>
            </a:br>
            <a:r>
              <a:rPr lang="fr-FR" sz="1600" b="1" dirty="0" smtClean="0">
                <a:solidFill>
                  <a:schemeClr val="tx1"/>
                </a:solidFill>
              </a:rPr>
              <a:t/>
            </a:r>
            <a:br>
              <a:rPr lang="fr-FR" sz="1600" b="1" dirty="0" smtClean="0">
                <a:solidFill>
                  <a:schemeClr val="tx1"/>
                </a:solidFill>
              </a:rPr>
            </a:br>
            <a:r>
              <a:rPr lang="fr-FR" sz="1600" b="1" dirty="0" smtClean="0">
                <a:solidFill>
                  <a:schemeClr val="tx1"/>
                </a:solidFill>
              </a:rPr>
              <a:t>Le docteur :Vous avez des </a:t>
            </a:r>
            <a:r>
              <a:rPr lang="fr-FR" sz="1600" b="1" dirty="0" smtClean="0">
                <a:solidFill>
                  <a:schemeClr val="tx1"/>
                </a:solidFill>
                <a:hlinkClick r:id="rId2" tooltip="Une douleur musculaire."/>
              </a:rPr>
              <a:t>courbatures</a:t>
            </a:r>
            <a:r>
              <a:rPr lang="fr-FR" sz="1600" b="1" dirty="0" smtClean="0">
                <a:solidFill>
                  <a:schemeClr val="tx1"/>
                </a:solidFill>
              </a:rPr>
              <a:t>?</a:t>
            </a:r>
            <a:r>
              <a:rPr lang="fr-FR" sz="1100" b="1" dirty="0" smtClean="0">
                <a:solidFill>
                  <a:schemeClr val="tx1"/>
                </a:solidFill>
              </a:rPr>
              <a:t/>
            </a:r>
            <a:br>
              <a:rPr lang="fr-FR" sz="1100" b="1" dirty="0" smtClean="0">
                <a:solidFill>
                  <a:schemeClr val="tx1"/>
                </a:solidFill>
              </a:rPr>
            </a:br>
            <a:r>
              <a:rPr lang="fr-FR" sz="1100" b="1" dirty="0" smtClean="0">
                <a:solidFill>
                  <a:schemeClr val="tx1"/>
                </a:solidFill>
              </a:rPr>
              <a:t/>
            </a:r>
            <a:br>
              <a:rPr lang="fr-FR" sz="1100" b="1" dirty="0" smtClean="0">
                <a:solidFill>
                  <a:schemeClr val="tx1"/>
                </a:solidFill>
              </a:rPr>
            </a:br>
            <a:endParaRPr lang="ru-RU" sz="1100" b="1" dirty="0">
              <a:solidFill>
                <a:schemeClr val="tx1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39552" y="188640"/>
            <a:ext cx="8229600" cy="1008112"/>
          </a:xfrm>
        </p:spPr>
        <p:txBody>
          <a:bodyPr>
            <a:normAutofit/>
          </a:bodyPr>
          <a:lstStyle/>
          <a:p>
            <a:r>
              <a:rPr lang="fr-FR" sz="3200" b="1" i="1" dirty="0" smtClean="0">
                <a:solidFill>
                  <a:srgbClr val="FF0000"/>
                </a:solidFill>
              </a:rPr>
              <a:t>Mélanie est malade. </a:t>
            </a:r>
            <a:endParaRPr lang="ru-RU" sz="3200" i="1" dirty="0">
              <a:solidFill>
                <a:srgbClr val="FF0000"/>
              </a:solidFill>
            </a:endParaRPr>
          </a:p>
        </p:txBody>
      </p:sp>
      <p:pic>
        <p:nvPicPr>
          <p:cNvPr id="6148" name="Picture 4" descr="C:\Users\user\Desktop\Без названия (3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08104" y="3861048"/>
            <a:ext cx="2664296" cy="223224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40710633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872067" y="908720"/>
            <a:ext cx="7408333" cy="5217443"/>
          </a:xfrm>
        </p:spPr>
        <p:txBody>
          <a:bodyPr>
            <a:normAutofit fontScale="85000" lnSpcReduction="10000"/>
          </a:bodyPr>
          <a:lstStyle/>
          <a:p>
            <a:pPr algn="just">
              <a:buNone/>
            </a:pPr>
            <a:r>
              <a:rPr lang="ru-RU" b="1" dirty="0" smtClean="0">
                <a:solidFill>
                  <a:schemeClr val="tx1"/>
                </a:solidFill>
              </a:rPr>
              <a:t>Цель работы:</a:t>
            </a:r>
            <a:r>
              <a:rPr lang="ru-RU" dirty="0" smtClean="0">
                <a:solidFill>
                  <a:schemeClr val="tx1"/>
                </a:solidFill>
              </a:rPr>
              <a:t> автоматизировать использование медицинской лексики в диалогах по теме «На приеме у врача» на основе коммуникативного и </a:t>
            </a:r>
            <a:r>
              <a:rPr lang="ru-RU" dirty="0" err="1" smtClean="0">
                <a:solidFill>
                  <a:schemeClr val="tx1"/>
                </a:solidFill>
              </a:rPr>
              <a:t>аудиолингвального</a:t>
            </a:r>
            <a:r>
              <a:rPr lang="ru-RU" dirty="0" smtClean="0">
                <a:solidFill>
                  <a:schemeClr val="tx1"/>
                </a:solidFill>
              </a:rPr>
              <a:t> методов</a:t>
            </a:r>
          </a:p>
          <a:p>
            <a:pPr algn="just">
              <a:buNone/>
            </a:pPr>
            <a:r>
              <a:rPr lang="ru-RU" b="1" dirty="0" smtClean="0">
                <a:solidFill>
                  <a:schemeClr val="tx1"/>
                </a:solidFill>
              </a:rPr>
              <a:t>Задачи:</a:t>
            </a:r>
            <a:endParaRPr lang="ru-RU" dirty="0" smtClean="0">
              <a:solidFill>
                <a:schemeClr val="tx1"/>
              </a:solidFill>
            </a:endParaRPr>
          </a:p>
          <a:p>
            <a:pPr lvl="0" algn="just"/>
            <a:r>
              <a:rPr lang="ru-RU" dirty="0" smtClean="0">
                <a:solidFill>
                  <a:schemeClr val="tx1"/>
                </a:solidFill>
              </a:rPr>
              <a:t>использовать медицинскую лексику в устойчивых конструкциях с глаголами </a:t>
            </a:r>
            <a:r>
              <a:rPr lang="ru-RU" dirty="0" err="1" smtClean="0">
                <a:solidFill>
                  <a:schemeClr val="tx1"/>
                </a:solidFill>
              </a:rPr>
              <a:t>avoir</a:t>
            </a:r>
            <a:r>
              <a:rPr lang="ru-RU" dirty="0" smtClean="0">
                <a:solidFill>
                  <a:schemeClr val="tx1"/>
                </a:solidFill>
              </a:rPr>
              <a:t> и </a:t>
            </a:r>
            <a:r>
              <a:rPr lang="ru-RU" dirty="0" err="1" smtClean="0">
                <a:solidFill>
                  <a:schemeClr val="tx1"/>
                </a:solidFill>
              </a:rPr>
              <a:t>être</a:t>
            </a:r>
            <a:r>
              <a:rPr lang="ru-RU" dirty="0" smtClean="0">
                <a:solidFill>
                  <a:schemeClr val="tx1"/>
                </a:solidFill>
              </a:rPr>
              <a:t>  </a:t>
            </a:r>
          </a:p>
          <a:p>
            <a:pPr lvl="0" algn="just"/>
            <a:r>
              <a:rPr lang="ru-RU" dirty="0" smtClean="0">
                <a:solidFill>
                  <a:schemeClr val="tx1"/>
                </a:solidFill>
              </a:rPr>
              <a:t>составлять лексический минимум, состоящей из академической и профессионально-ориентированной  лексики</a:t>
            </a:r>
          </a:p>
          <a:p>
            <a:pPr lvl="0" algn="just"/>
            <a:r>
              <a:rPr lang="ru-RU" dirty="0" smtClean="0">
                <a:solidFill>
                  <a:schemeClr val="tx1"/>
                </a:solidFill>
              </a:rPr>
              <a:t>изучить медицинскую лексику, употребляемую на приеме у различных врачей</a:t>
            </a:r>
          </a:p>
          <a:p>
            <a:pPr lvl="0" algn="just"/>
            <a:r>
              <a:rPr lang="ru-RU" dirty="0" smtClean="0">
                <a:solidFill>
                  <a:schemeClr val="tx1"/>
                </a:solidFill>
              </a:rPr>
              <a:t>изучить особенности перевода выражений с использованием медицинской лексики</a:t>
            </a:r>
          </a:p>
          <a:p>
            <a:pPr lvl="0" algn="just"/>
            <a:r>
              <a:rPr lang="ru-RU" dirty="0" smtClean="0">
                <a:solidFill>
                  <a:schemeClr val="tx1"/>
                </a:solidFill>
              </a:rPr>
              <a:t>автоматизировать лексические навыки и умения</a:t>
            </a:r>
          </a:p>
          <a:p>
            <a:pPr lvl="0" algn="just"/>
            <a:r>
              <a:rPr lang="ru-RU" dirty="0" smtClean="0">
                <a:solidFill>
                  <a:schemeClr val="tx1"/>
                </a:solidFill>
              </a:rPr>
              <a:t>отработать навыки работы со справочной литературой и использовать технические средства и современные технологии</a:t>
            </a:r>
          </a:p>
          <a:p>
            <a:endParaRPr lang="ru-RU" dirty="0"/>
          </a:p>
        </p:txBody>
      </p:sp>
    </p:spTree>
  </p:cSld>
  <p:clrMapOvr>
    <a:masterClrMapping/>
  </p:clrMapOvr>
  <p:transition spd="slow">
    <p:split orient="vert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872067" y="908720"/>
            <a:ext cx="7408333" cy="5217443"/>
          </a:xfrm>
        </p:spPr>
        <p:txBody>
          <a:bodyPr>
            <a:normAutofit fontScale="92500" lnSpcReduction="20000"/>
          </a:bodyPr>
          <a:lstStyle/>
          <a:p>
            <a:r>
              <a:rPr lang="fr-FR" dirty="0" smtClean="0">
                <a:solidFill>
                  <a:schemeClr val="tx1"/>
                </a:solidFill>
              </a:rPr>
              <a:t>Mélanie : Non, je ne crois pas.</a:t>
            </a:r>
            <a:br>
              <a:rPr lang="fr-FR" dirty="0" smtClean="0">
                <a:solidFill>
                  <a:schemeClr val="tx1"/>
                </a:solidFill>
              </a:rPr>
            </a:br>
            <a:r>
              <a:rPr lang="fr-FR" dirty="0" smtClean="0">
                <a:solidFill>
                  <a:schemeClr val="tx1"/>
                </a:solidFill>
              </a:rPr>
              <a:t/>
            </a:r>
            <a:br>
              <a:rPr lang="fr-FR" dirty="0" smtClean="0">
                <a:solidFill>
                  <a:schemeClr val="tx1"/>
                </a:solidFill>
              </a:rPr>
            </a:br>
            <a:r>
              <a:rPr lang="fr-FR" dirty="0" smtClean="0">
                <a:solidFill>
                  <a:schemeClr val="tx1"/>
                </a:solidFill>
              </a:rPr>
              <a:t>Le docteur : Vous êtes en contact avec des personnes malades?</a:t>
            </a:r>
            <a:br>
              <a:rPr lang="fr-FR" dirty="0" smtClean="0">
                <a:solidFill>
                  <a:schemeClr val="tx1"/>
                </a:solidFill>
              </a:rPr>
            </a:br>
            <a:r>
              <a:rPr lang="fr-FR" dirty="0" smtClean="0">
                <a:solidFill>
                  <a:schemeClr val="tx1"/>
                </a:solidFill>
              </a:rPr>
              <a:t/>
            </a:r>
            <a:br>
              <a:rPr lang="fr-FR" dirty="0" smtClean="0">
                <a:solidFill>
                  <a:schemeClr val="tx1"/>
                </a:solidFill>
              </a:rPr>
            </a:br>
            <a:r>
              <a:rPr lang="fr-FR" dirty="0" smtClean="0">
                <a:solidFill>
                  <a:schemeClr val="tx1"/>
                </a:solidFill>
              </a:rPr>
              <a:t>Mélanie : Mon amie a la grippe mais elle reste chez elle.</a:t>
            </a:r>
            <a:br>
              <a:rPr lang="fr-FR" dirty="0" smtClean="0">
                <a:solidFill>
                  <a:schemeClr val="tx1"/>
                </a:solidFill>
              </a:rPr>
            </a:br>
            <a:r>
              <a:rPr lang="fr-FR" dirty="0" smtClean="0">
                <a:solidFill>
                  <a:schemeClr val="tx1"/>
                </a:solidFill>
              </a:rPr>
              <a:t/>
            </a:r>
            <a:br>
              <a:rPr lang="fr-FR" dirty="0" smtClean="0">
                <a:solidFill>
                  <a:schemeClr val="tx1"/>
                </a:solidFill>
              </a:rPr>
            </a:br>
            <a:r>
              <a:rPr lang="fr-FR" dirty="0" smtClean="0">
                <a:solidFill>
                  <a:schemeClr val="tx1"/>
                </a:solidFill>
              </a:rPr>
              <a:t>Le docteur : Bon. Vous avez un bon</a:t>
            </a:r>
            <a:r>
              <a:rPr lang="fr-FR" dirty="0" smtClean="0">
                <a:solidFill>
                  <a:schemeClr val="tx1"/>
                </a:solidFill>
                <a:hlinkClick r:id="rId2" tooltip="Dans le texte, bon signifie gros"/>
              </a:rPr>
              <a:t> </a:t>
            </a:r>
            <a:r>
              <a:rPr lang="fr-FR" dirty="0" smtClean="0">
                <a:solidFill>
                  <a:schemeClr val="tx1"/>
                </a:solidFill>
              </a:rPr>
              <a:t>rhume. Vous prendrez</a:t>
            </a:r>
            <a:r>
              <a:rPr lang="fr-FR" dirty="0" smtClean="0">
                <a:solidFill>
                  <a:schemeClr val="tx1"/>
                </a:solidFill>
                <a:hlinkClick r:id="rId2" tooltip="Verbe prendre au futur de l'indicatif. Dans le texte, le futur est utilisé pour donner un ordre ou un conseil."/>
              </a:rPr>
              <a:t> </a:t>
            </a:r>
            <a:r>
              <a:rPr lang="fr-FR" dirty="0" smtClean="0">
                <a:solidFill>
                  <a:schemeClr val="tx1"/>
                </a:solidFill>
              </a:rPr>
              <a:t>des </a:t>
            </a:r>
            <a:r>
              <a:rPr lang="fr-FR" dirty="0" smtClean="0">
                <a:solidFill>
                  <a:schemeClr val="tx1"/>
                </a:solidFill>
                <a:hlinkClick r:id="rId2" tooltip="Un produit utilisé pour se soigner, pour guérir."/>
              </a:rPr>
              <a:t>médicaments </a:t>
            </a:r>
            <a:r>
              <a:rPr lang="fr-FR" dirty="0" smtClean="0">
                <a:solidFill>
                  <a:schemeClr val="tx1"/>
                </a:solidFill>
              </a:rPr>
              <a:t>: un cachet d'aspirine trois fois par jour et une </a:t>
            </a:r>
            <a:r>
              <a:rPr lang="fr-FR" dirty="0" smtClean="0">
                <a:solidFill>
                  <a:schemeClr val="tx1"/>
                </a:solidFill>
                <a:hlinkClick r:id="rId2" tooltip="La quantité de produit contenu dans une cuillère."/>
              </a:rPr>
              <a:t>cuillerée </a:t>
            </a:r>
            <a:r>
              <a:rPr lang="fr-FR" dirty="0" smtClean="0">
                <a:solidFill>
                  <a:schemeClr val="tx1"/>
                </a:solidFill>
              </a:rPr>
              <a:t>de sirop matin, midi et soir. J'ajoute des gouttes à mettre dans le nez quand ilest bouché. Voici votre ordonnance.</a:t>
            </a:r>
            <a:br>
              <a:rPr lang="fr-FR" dirty="0" smtClean="0">
                <a:solidFill>
                  <a:schemeClr val="tx1"/>
                </a:solidFill>
              </a:rPr>
            </a:br>
            <a:r>
              <a:rPr lang="fr-FR" dirty="0" smtClean="0">
                <a:solidFill>
                  <a:schemeClr val="tx1"/>
                </a:solidFill>
              </a:rPr>
              <a:t/>
            </a:r>
            <a:br>
              <a:rPr lang="fr-FR" dirty="0" smtClean="0">
                <a:solidFill>
                  <a:schemeClr val="tx1"/>
                </a:solidFill>
              </a:rPr>
            </a:br>
            <a:r>
              <a:rPr lang="fr-FR" dirty="0" smtClean="0">
                <a:solidFill>
                  <a:schemeClr val="tx1"/>
                </a:solidFill>
              </a:rPr>
              <a:t>Mélanie : Merci, Docteur. Combien coûte la consultation?</a:t>
            </a:r>
            <a:br>
              <a:rPr lang="fr-FR" dirty="0" smtClean="0">
                <a:solidFill>
                  <a:schemeClr val="tx1"/>
                </a:solidFill>
              </a:rPr>
            </a:br>
            <a:r>
              <a:rPr lang="fr-FR" dirty="0" smtClean="0">
                <a:solidFill>
                  <a:schemeClr val="tx1"/>
                </a:solidFill>
              </a:rPr>
              <a:t/>
            </a:r>
            <a:br>
              <a:rPr lang="fr-FR" dirty="0" smtClean="0">
                <a:solidFill>
                  <a:schemeClr val="tx1"/>
                </a:solidFill>
              </a:rPr>
            </a:br>
            <a:r>
              <a:rPr lang="fr-FR" dirty="0" smtClean="0">
                <a:solidFill>
                  <a:schemeClr val="tx1"/>
                </a:solidFill>
              </a:rPr>
              <a:t>Le docteur : 20 euros, s'il vous plaît. Au revoir, Mélanie.</a:t>
            </a:r>
            <a:br>
              <a:rPr lang="fr-FR" dirty="0" smtClean="0">
                <a:solidFill>
                  <a:schemeClr val="tx1"/>
                </a:solidFill>
              </a:rPr>
            </a:br>
            <a:r>
              <a:rPr lang="fr-FR" dirty="0" smtClean="0">
                <a:solidFill>
                  <a:schemeClr val="tx1"/>
                </a:solidFill>
              </a:rPr>
              <a:t/>
            </a:r>
            <a:br>
              <a:rPr lang="fr-FR" dirty="0" smtClean="0">
                <a:solidFill>
                  <a:schemeClr val="tx1"/>
                </a:solidFill>
              </a:rPr>
            </a:br>
            <a:r>
              <a:rPr lang="fr-FR" dirty="0" smtClean="0">
                <a:solidFill>
                  <a:schemeClr val="tx1"/>
                </a:solidFill>
              </a:rPr>
              <a:t>Mélanie : D'accord. Au revoir, Docteur!</a:t>
            </a:r>
            <a:endParaRPr lang="ru-RU" dirty="0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872067" y="620688"/>
            <a:ext cx="7408333" cy="5505475"/>
          </a:xfrm>
        </p:spPr>
        <p:txBody>
          <a:bodyPr>
            <a:normAutofit/>
          </a:bodyPr>
          <a:lstStyle/>
          <a:p>
            <a:r>
              <a:rPr lang="fr-FR" sz="2800" b="1" u="sng" dirty="0" smtClean="0">
                <a:solidFill>
                  <a:schemeClr val="tx1"/>
                </a:solidFill>
              </a:rPr>
              <a:t>Exercice n°1</a:t>
            </a:r>
          </a:p>
          <a:p>
            <a:r>
              <a:rPr lang="fr-FR" sz="2500" u="sng" dirty="0" smtClean="0">
                <a:solidFill>
                  <a:schemeClr val="tx1"/>
                </a:solidFill>
              </a:rPr>
              <a:t>Question n°1</a:t>
            </a:r>
          </a:p>
          <a:p>
            <a:r>
              <a:rPr lang="fr-FR" sz="2500" dirty="0" smtClean="0">
                <a:solidFill>
                  <a:schemeClr val="tx1"/>
                </a:solidFill>
              </a:rPr>
              <a:t>Mélanie va chez le docteur Vamal parce que :</a:t>
            </a:r>
          </a:p>
          <a:p>
            <a:r>
              <a:rPr lang="fr-FR" sz="2500" dirty="0" smtClean="0">
                <a:solidFill>
                  <a:schemeClr val="tx1"/>
                </a:solidFill>
              </a:rPr>
              <a:t>elle est malade.</a:t>
            </a:r>
          </a:p>
          <a:p>
            <a:r>
              <a:rPr lang="fr-FR" sz="2500" dirty="0" smtClean="0">
                <a:solidFill>
                  <a:schemeClr val="tx1"/>
                </a:solidFill>
              </a:rPr>
              <a:t>le docteur Vamal est son ami.</a:t>
            </a:r>
          </a:p>
          <a:p>
            <a:r>
              <a:rPr lang="fr-FR" sz="2500" dirty="0" smtClean="0">
                <a:solidFill>
                  <a:schemeClr val="tx1"/>
                </a:solidFill>
              </a:rPr>
              <a:t>elle veut de l'aspirine.</a:t>
            </a:r>
          </a:p>
          <a:p>
            <a:r>
              <a:rPr lang="fr-FR" sz="2500" dirty="0" smtClean="0">
                <a:solidFill>
                  <a:schemeClr val="tx1"/>
                </a:solidFill>
              </a:rPr>
              <a:t> </a:t>
            </a:r>
            <a:r>
              <a:rPr lang="fr-FR" sz="2500" u="sng" dirty="0" smtClean="0">
                <a:solidFill>
                  <a:schemeClr val="tx1"/>
                </a:solidFill>
              </a:rPr>
              <a:t>Question n°2</a:t>
            </a:r>
          </a:p>
          <a:p>
            <a:r>
              <a:rPr lang="fr-FR" sz="2500" dirty="0" smtClean="0">
                <a:solidFill>
                  <a:schemeClr val="tx1"/>
                </a:solidFill>
              </a:rPr>
              <a:t>Elle va chez le docteur parce que :</a:t>
            </a:r>
          </a:p>
          <a:p>
            <a:r>
              <a:rPr lang="fr-FR" sz="2500" dirty="0" smtClean="0">
                <a:solidFill>
                  <a:schemeClr val="tx1"/>
                </a:solidFill>
              </a:rPr>
              <a:t>elle tousse, son nez coule et elle a des courbatures.</a:t>
            </a:r>
          </a:p>
          <a:p>
            <a:r>
              <a:rPr lang="fr-FR" sz="2500" dirty="0" smtClean="0">
                <a:solidFill>
                  <a:schemeClr val="tx1"/>
                </a:solidFill>
              </a:rPr>
              <a:t>elle a de la fièvre, sa tension n'est pas normale et elle éternue.</a:t>
            </a:r>
          </a:p>
          <a:p>
            <a:r>
              <a:rPr lang="fr-FR" sz="2500" dirty="0" smtClean="0">
                <a:solidFill>
                  <a:schemeClr val="tx1"/>
                </a:solidFill>
              </a:rPr>
              <a:t>elle ne se sent pas bien, elle tousse et elle éternue.</a:t>
            </a:r>
          </a:p>
          <a:p>
            <a:endParaRPr lang="ru-RU" dirty="0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872067" y="692696"/>
            <a:ext cx="7408333" cy="5433467"/>
          </a:xfrm>
        </p:spPr>
        <p:txBody>
          <a:bodyPr>
            <a:normAutofit fontScale="85000" lnSpcReduction="10000"/>
          </a:bodyPr>
          <a:lstStyle/>
          <a:p>
            <a:r>
              <a:rPr lang="fr-FR" u="sng" dirty="0" smtClean="0">
                <a:solidFill>
                  <a:schemeClr val="tx1"/>
                </a:solidFill>
              </a:rPr>
              <a:t> Question n°3</a:t>
            </a:r>
          </a:p>
          <a:p>
            <a:r>
              <a:rPr lang="fr-FR" dirty="0" smtClean="0">
                <a:solidFill>
                  <a:schemeClr val="tx1"/>
                </a:solidFill>
              </a:rPr>
              <a:t>La jeune fille doit prendre :</a:t>
            </a:r>
          </a:p>
          <a:p>
            <a:r>
              <a:rPr lang="fr-FR" dirty="0" smtClean="0">
                <a:solidFill>
                  <a:schemeClr val="tx1"/>
                </a:solidFill>
              </a:rPr>
              <a:t>un cachet d'aspirine et une cuillerée de sirop trois fois par jour.</a:t>
            </a:r>
          </a:p>
          <a:p>
            <a:r>
              <a:rPr lang="fr-FR" dirty="0" smtClean="0">
                <a:solidFill>
                  <a:schemeClr val="tx1"/>
                </a:solidFill>
              </a:rPr>
              <a:t>des gouttes à mettre dans le nez matin, midi et soir.</a:t>
            </a:r>
          </a:p>
          <a:p>
            <a:r>
              <a:rPr lang="fr-FR" dirty="0" smtClean="0">
                <a:solidFill>
                  <a:schemeClr val="tx1"/>
                </a:solidFill>
              </a:rPr>
              <a:t>trois cachets d'aspirine matin, midi et soir.</a:t>
            </a:r>
          </a:p>
          <a:p>
            <a:r>
              <a:rPr lang="fr-FR" dirty="0" smtClean="0">
                <a:solidFill>
                  <a:schemeClr val="tx1"/>
                </a:solidFill>
              </a:rPr>
              <a:t> </a:t>
            </a:r>
            <a:r>
              <a:rPr lang="fr-FR" u="sng" dirty="0" smtClean="0">
                <a:solidFill>
                  <a:schemeClr val="tx1"/>
                </a:solidFill>
              </a:rPr>
              <a:t>Question n°4</a:t>
            </a:r>
          </a:p>
          <a:p>
            <a:r>
              <a:rPr lang="fr-FR" dirty="0" smtClean="0">
                <a:solidFill>
                  <a:schemeClr val="tx1"/>
                </a:solidFill>
              </a:rPr>
              <a:t>Mélanie est malade parce que :</a:t>
            </a:r>
          </a:p>
          <a:p>
            <a:r>
              <a:rPr lang="fr-FR" dirty="0" smtClean="0">
                <a:solidFill>
                  <a:schemeClr val="tx1"/>
                </a:solidFill>
              </a:rPr>
              <a:t>elle est restée avec son amie.</a:t>
            </a:r>
          </a:p>
          <a:p>
            <a:r>
              <a:rPr lang="fr-FR" dirty="0" smtClean="0">
                <a:solidFill>
                  <a:schemeClr val="tx1"/>
                </a:solidFill>
              </a:rPr>
              <a:t>elle a attrapé un rhume.</a:t>
            </a:r>
          </a:p>
          <a:p>
            <a:r>
              <a:rPr lang="fr-FR" dirty="0" smtClean="0">
                <a:solidFill>
                  <a:schemeClr val="tx1"/>
                </a:solidFill>
              </a:rPr>
              <a:t>elle a beaucoup mangé.</a:t>
            </a:r>
          </a:p>
          <a:p>
            <a:r>
              <a:rPr lang="fr-FR" dirty="0" smtClean="0">
                <a:solidFill>
                  <a:schemeClr val="tx1"/>
                </a:solidFill>
              </a:rPr>
              <a:t>Corriger la question</a:t>
            </a:r>
          </a:p>
          <a:p>
            <a:r>
              <a:rPr lang="fr-FR" dirty="0" smtClean="0">
                <a:solidFill>
                  <a:schemeClr val="tx1"/>
                </a:solidFill>
              </a:rPr>
              <a:t> </a:t>
            </a:r>
            <a:r>
              <a:rPr lang="fr-FR" u="sng" dirty="0" smtClean="0">
                <a:solidFill>
                  <a:schemeClr val="tx1"/>
                </a:solidFill>
              </a:rPr>
              <a:t>Question n°5</a:t>
            </a:r>
          </a:p>
          <a:p>
            <a:r>
              <a:rPr lang="fr-FR" dirty="0" smtClean="0">
                <a:solidFill>
                  <a:schemeClr val="tx1"/>
                </a:solidFill>
              </a:rPr>
              <a:t>Pour se moucher, Mélanie utilise :</a:t>
            </a:r>
          </a:p>
          <a:p>
            <a:r>
              <a:rPr lang="fr-FR" dirty="0" smtClean="0">
                <a:solidFill>
                  <a:schemeClr val="tx1"/>
                </a:solidFill>
              </a:rPr>
              <a:t>plus de dix paquets de mouchoirs.</a:t>
            </a:r>
          </a:p>
          <a:p>
            <a:r>
              <a:rPr lang="fr-FR" dirty="0" smtClean="0">
                <a:solidFill>
                  <a:schemeClr val="tx1"/>
                </a:solidFill>
              </a:rPr>
              <a:t>moins de dix paquets de mouchoirs.</a:t>
            </a:r>
          </a:p>
          <a:p>
            <a:r>
              <a:rPr lang="fr-FR" dirty="0" smtClean="0">
                <a:solidFill>
                  <a:schemeClr val="tx1"/>
                </a:solidFill>
              </a:rPr>
              <a:t>dix paquets de mouchoirs</a:t>
            </a:r>
          </a:p>
          <a:p>
            <a:endParaRPr lang="ru-RU" dirty="0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872067" y="260648"/>
            <a:ext cx="7408333" cy="6264696"/>
          </a:xfrm>
        </p:spPr>
        <p:txBody>
          <a:bodyPr>
            <a:normAutofit fontScale="70000" lnSpcReduction="20000"/>
          </a:bodyPr>
          <a:lstStyle/>
          <a:p>
            <a:r>
              <a:rPr lang="fr-FR" sz="2900" b="1" u="sng" dirty="0" smtClean="0">
                <a:solidFill>
                  <a:schemeClr val="tx1"/>
                </a:solidFill>
              </a:rPr>
              <a:t>Exercice n°2 </a:t>
            </a:r>
          </a:p>
          <a:p>
            <a:r>
              <a:rPr lang="fr-FR" sz="2900" b="1" u="sng" dirty="0" smtClean="0">
                <a:solidFill>
                  <a:schemeClr val="tx1"/>
                </a:solidFill>
              </a:rPr>
              <a:t>Cochez la bonne reponse</a:t>
            </a:r>
            <a:endParaRPr lang="fr-FR" sz="2900" u="sng" dirty="0" smtClean="0">
              <a:solidFill>
                <a:schemeClr val="tx1"/>
              </a:solidFill>
            </a:endParaRPr>
          </a:p>
          <a:p>
            <a:r>
              <a:rPr lang="fr-FR" sz="2900" b="1" dirty="0" smtClean="0">
                <a:solidFill>
                  <a:schemeClr val="tx1"/>
                </a:solidFill>
              </a:rPr>
              <a:t> </a:t>
            </a:r>
            <a:r>
              <a:rPr lang="fr-FR" sz="2900" dirty="0" smtClean="0">
                <a:solidFill>
                  <a:schemeClr val="tx1"/>
                </a:solidFill>
              </a:rPr>
              <a:t/>
            </a:r>
            <a:br>
              <a:rPr lang="fr-FR" sz="2900" dirty="0" smtClean="0">
                <a:solidFill>
                  <a:schemeClr val="tx1"/>
                </a:solidFill>
              </a:rPr>
            </a:br>
            <a:r>
              <a:rPr lang="fr-FR" sz="2900" dirty="0" smtClean="0">
                <a:solidFill>
                  <a:schemeClr val="tx1"/>
                </a:solidFill>
              </a:rPr>
              <a:t> </a:t>
            </a:r>
            <a:r>
              <a:rPr lang="fr-FR" sz="2900" u="sng" dirty="0" smtClean="0">
                <a:solidFill>
                  <a:schemeClr val="tx1"/>
                </a:solidFill>
              </a:rPr>
              <a:t>Question n°1</a:t>
            </a:r>
          </a:p>
          <a:p>
            <a:r>
              <a:rPr lang="fr-FR" sz="2900" dirty="0" smtClean="0">
                <a:solidFill>
                  <a:schemeClr val="tx1"/>
                </a:solidFill>
              </a:rPr>
              <a:t>Mélanie a de la fièvre, elle a :</a:t>
            </a:r>
          </a:p>
          <a:p>
            <a:r>
              <a:rPr lang="fr-FR" sz="2900" dirty="0" smtClean="0">
                <a:solidFill>
                  <a:schemeClr val="tx1"/>
                </a:solidFill>
              </a:rPr>
              <a:t>trente huit sept de température.</a:t>
            </a:r>
          </a:p>
          <a:p>
            <a:r>
              <a:rPr lang="fr-FR" sz="2900" dirty="0" smtClean="0">
                <a:solidFill>
                  <a:schemeClr val="tx1"/>
                </a:solidFill>
              </a:rPr>
              <a:t>trente huit virgule sept de température.</a:t>
            </a:r>
          </a:p>
          <a:p>
            <a:r>
              <a:rPr lang="fr-FR" sz="2900" dirty="0" smtClean="0">
                <a:solidFill>
                  <a:schemeClr val="tx1"/>
                </a:solidFill>
              </a:rPr>
              <a:t>trois huit sept de température.</a:t>
            </a:r>
          </a:p>
          <a:p>
            <a:endParaRPr lang="fr-FR" sz="2900" dirty="0" smtClean="0">
              <a:solidFill>
                <a:schemeClr val="tx1"/>
              </a:solidFill>
            </a:endParaRPr>
          </a:p>
          <a:p>
            <a:r>
              <a:rPr lang="fr-FR" sz="2900" dirty="0" smtClean="0">
                <a:solidFill>
                  <a:schemeClr val="tx1"/>
                </a:solidFill>
              </a:rPr>
              <a:t> </a:t>
            </a:r>
            <a:r>
              <a:rPr lang="fr-FR" sz="2900" u="sng" dirty="0" smtClean="0">
                <a:solidFill>
                  <a:schemeClr val="tx1"/>
                </a:solidFill>
              </a:rPr>
              <a:t>Question n°2</a:t>
            </a:r>
          </a:p>
          <a:p>
            <a:r>
              <a:rPr lang="fr-FR" sz="2900" dirty="0" smtClean="0">
                <a:solidFill>
                  <a:schemeClr val="tx1"/>
                </a:solidFill>
              </a:rPr>
              <a:t>L'ordonnance, c'est :</a:t>
            </a:r>
          </a:p>
          <a:p>
            <a:r>
              <a:rPr lang="fr-FR" sz="2900" dirty="0" smtClean="0">
                <a:solidFill>
                  <a:schemeClr val="tx1"/>
                </a:solidFill>
              </a:rPr>
              <a:t>la note du médecin.</a:t>
            </a:r>
          </a:p>
          <a:p>
            <a:r>
              <a:rPr lang="fr-FR" sz="2900" dirty="0" smtClean="0">
                <a:solidFill>
                  <a:schemeClr val="tx1"/>
                </a:solidFill>
              </a:rPr>
              <a:t>la prescription du médecin.</a:t>
            </a:r>
          </a:p>
          <a:p>
            <a:r>
              <a:rPr lang="fr-FR" sz="2900" dirty="0" smtClean="0">
                <a:solidFill>
                  <a:schemeClr val="tx1"/>
                </a:solidFill>
              </a:rPr>
              <a:t>les conseils du médecin.</a:t>
            </a:r>
          </a:p>
          <a:p>
            <a:endParaRPr lang="fr-FR" sz="2900" dirty="0" smtClean="0">
              <a:solidFill>
                <a:schemeClr val="tx1"/>
              </a:solidFill>
            </a:endParaRPr>
          </a:p>
          <a:p>
            <a:r>
              <a:rPr lang="fr-FR" sz="2900" u="sng" dirty="0" smtClean="0">
                <a:solidFill>
                  <a:schemeClr val="tx1"/>
                </a:solidFill>
              </a:rPr>
              <a:t> Question n°3</a:t>
            </a:r>
          </a:p>
          <a:p>
            <a:r>
              <a:rPr lang="fr-FR" sz="2900" dirty="0" smtClean="0">
                <a:solidFill>
                  <a:schemeClr val="tx1"/>
                </a:solidFill>
              </a:rPr>
              <a:t>Comment conjuguer le verbe éternuer avec \"nous\"?</a:t>
            </a:r>
          </a:p>
          <a:p>
            <a:r>
              <a:rPr lang="fr-FR" sz="2900" dirty="0" smtClean="0">
                <a:solidFill>
                  <a:schemeClr val="tx1"/>
                </a:solidFill>
              </a:rPr>
              <a:t>nous éternons.</a:t>
            </a:r>
          </a:p>
          <a:p>
            <a:r>
              <a:rPr lang="fr-FR" sz="2900" dirty="0" smtClean="0">
                <a:solidFill>
                  <a:schemeClr val="tx1"/>
                </a:solidFill>
              </a:rPr>
              <a:t>nous éternuont.</a:t>
            </a:r>
          </a:p>
          <a:p>
            <a:r>
              <a:rPr lang="fr-FR" sz="2900" dirty="0" smtClean="0">
                <a:solidFill>
                  <a:schemeClr val="tx1"/>
                </a:solidFill>
              </a:rPr>
              <a:t>nous éternuons.</a:t>
            </a:r>
          </a:p>
          <a:p>
            <a:endParaRPr lang="fr-FR" sz="2900" dirty="0" smtClean="0">
              <a:solidFill>
                <a:schemeClr val="tx1"/>
              </a:solidFill>
            </a:endParaRPr>
          </a:p>
          <a:p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872067" y="836712"/>
            <a:ext cx="7408333" cy="5289451"/>
          </a:xfrm>
        </p:spPr>
        <p:txBody>
          <a:bodyPr>
            <a:normAutofit/>
          </a:bodyPr>
          <a:lstStyle/>
          <a:p>
            <a:r>
              <a:rPr lang="fr-FR" u="sng" dirty="0" smtClean="0">
                <a:solidFill>
                  <a:schemeClr val="tx1"/>
                </a:solidFill>
              </a:rPr>
              <a:t>Question n°4</a:t>
            </a:r>
          </a:p>
          <a:p>
            <a:r>
              <a:rPr lang="fr-FR" dirty="0" smtClean="0">
                <a:solidFill>
                  <a:schemeClr val="tx1"/>
                </a:solidFill>
              </a:rPr>
              <a:t>Comment conjuguer le verbe avoir avec \"elles\"?</a:t>
            </a:r>
          </a:p>
          <a:p>
            <a:r>
              <a:rPr lang="fr-FR" dirty="0" smtClean="0">
                <a:solidFill>
                  <a:schemeClr val="tx1"/>
                </a:solidFill>
              </a:rPr>
              <a:t>elles ont.</a:t>
            </a:r>
          </a:p>
          <a:p>
            <a:r>
              <a:rPr lang="fr-FR" dirty="0" smtClean="0">
                <a:solidFill>
                  <a:schemeClr val="tx1"/>
                </a:solidFill>
              </a:rPr>
              <a:t>elles avont.</a:t>
            </a:r>
          </a:p>
          <a:p>
            <a:r>
              <a:rPr lang="fr-FR" dirty="0" smtClean="0">
                <a:solidFill>
                  <a:schemeClr val="tx1"/>
                </a:solidFill>
              </a:rPr>
              <a:t>elles avoient.</a:t>
            </a:r>
          </a:p>
          <a:p>
            <a:endParaRPr lang="fr-FR" dirty="0" smtClean="0">
              <a:solidFill>
                <a:schemeClr val="tx1"/>
              </a:solidFill>
            </a:endParaRPr>
          </a:p>
          <a:p>
            <a:r>
              <a:rPr lang="fr-FR" u="sng" dirty="0" smtClean="0">
                <a:solidFill>
                  <a:schemeClr val="tx1"/>
                </a:solidFill>
              </a:rPr>
              <a:t> Question n°5</a:t>
            </a:r>
          </a:p>
          <a:p>
            <a:r>
              <a:rPr lang="fr-FR" dirty="0" smtClean="0">
                <a:solidFill>
                  <a:schemeClr val="tx1"/>
                </a:solidFill>
              </a:rPr>
              <a:t>Quelle question n'est pas correcte?</a:t>
            </a:r>
          </a:p>
          <a:p>
            <a:r>
              <a:rPr lang="fr-FR" dirty="0" smtClean="0">
                <a:solidFill>
                  <a:schemeClr val="tx1"/>
                </a:solidFill>
              </a:rPr>
              <a:t>est-ce que allez-vous bien?.</a:t>
            </a:r>
          </a:p>
          <a:p>
            <a:r>
              <a:rPr lang="fr-FR" dirty="0" smtClean="0">
                <a:solidFill>
                  <a:schemeClr val="tx1"/>
                </a:solidFill>
              </a:rPr>
              <a:t>est-ce que vous allez bien?.</a:t>
            </a:r>
          </a:p>
          <a:p>
            <a:r>
              <a:rPr lang="fr-FR" dirty="0" smtClean="0">
                <a:solidFill>
                  <a:schemeClr val="tx1"/>
                </a:solidFill>
              </a:rPr>
              <a:t>vous allez bien?.</a:t>
            </a:r>
          </a:p>
          <a:p>
            <a:endParaRPr lang="ru-RU" dirty="0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872067" y="548680"/>
            <a:ext cx="7408333" cy="5577483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b="1" dirty="0" smtClean="0">
                <a:solidFill>
                  <a:schemeClr val="tx1"/>
                </a:solidFill>
              </a:rPr>
              <a:t>Выводы:</a:t>
            </a:r>
            <a:endParaRPr lang="ru-RU" dirty="0" smtClean="0">
              <a:solidFill>
                <a:schemeClr val="tx1"/>
              </a:solidFill>
            </a:endParaRPr>
          </a:p>
          <a:p>
            <a:pPr algn="just"/>
            <a:r>
              <a:rPr lang="ru-RU" dirty="0" smtClean="0">
                <a:solidFill>
                  <a:schemeClr val="tx1"/>
                </a:solidFill>
              </a:rPr>
              <a:t>Этот проект основывается на наглядности, сознательности, </a:t>
            </a:r>
            <a:r>
              <a:rPr lang="ru-RU" dirty="0" err="1" smtClean="0">
                <a:solidFill>
                  <a:schemeClr val="tx1"/>
                </a:solidFill>
              </a:rPr>
              <a:t>межпредметной</a:t>
            </a:r>
            <a:r>
              <a:rPr lang="ru-RU" dirty="0" smtClean="0">
                <a:solidFill>
                  <a:schemeClr val="tx1"/>
                </a:solidFill>
              </a:rPr>
              <a:t> координации (французский язык и медицина),  языковой </a:t>
            </a:r>
            <a:r>
              <a:rPr lang="ru-RU" dirty="0" err="1" smtClean="0">
                <a:solidFill>
                  <a:schemeClr val="tx1"/>
                </a:solidFill>
              </a:rPr>
              <a:t>компаративности</a:t>
            </a:r>
            <a:r>
              <a:rPr lang="ru-RU" dirty="0" smtClean="0">
                <a:solidFill>
                  <a:schemeClr val="tx1"/>
                </a:solidFill>
              </a:rPr>
              <a:t> в переводе профессиональной лексики.</a:t>
            </a:r>
          </a:p>
          <a:p>
            <a:pPr algn="just">
              <a:buNone/>
            </a:pPr>
            <a:endParaRPr lang="ru-RU" dirty="0" smtClean="0">
              <a:solidFill>
                <a:schemeClr val="tx1"/>
              </a:solidFill>
            </a:endParaRPr>
          </a:p>
          <a:p>
            <a:pPr algn="just">
              <a:buNone/>
            </a:pPr>
            <a:r>
              <a:rPr lang="ru-RU" dirty="0" smtClean="0">
                <a:solidFill>
                  <a:schemeClr val="tx1"/>
                </a:solidFill>
              </a:rPr>
              <a:t>    В результате проведенной работы, студенты медицинских специальностей научились использовать профессионально-ориентированную лексику во французском языке на основе диалогов. Также, автоматизировалась  медицинская лексика в устойчивых конструкциях с глаголами </a:t>
            </a:r>
            <a:r>
              <a:rPr lang="ru-RU" dirty="0" err="1" smtClean="0">
                <a:solidFill>
                  <a:schemeClr val="tx1"/>
                </a:solidFill>
              </a:rPr>
              <a:t>avoir</a:t>
            </a:r>
            <a:r>
              <a:rPr lang="ru-RU" dirty="0" smtClean="0">
                <a:solidFill>
                  <a:schemeClr val="tx1"/>
                </a:solidFill>
              </a:rPr>
              <a:t> и </a:t>
            </a:r>
            <a:r>
              <a:rPr lang="ru-RU" dirty="0" err="1" smtClean="0">
                <a:solidFill>
                  <a:schemeClr val="tx1"/>
                </a:solidFill>
              </a:rPr>
              <a:t>être</a:t>
            </a:r>
            <a:r>
              <a:rPr lang="ru-RU" dirty="0" smtClean="0">
                <a:solidFill>
                  <a:schemeClr val="tx1"/>
                </a:solidFill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  <p:transition spd="slow">
    <p:split orient="vert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872067" y="1340768"/>
            <a:ext cx="7408333" cy="4785395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US" sz="4800" b="1" i="1" dirty="0" smtClean="0">
                <a:solidFill>
                  <a:srgbClr val="FF0000"/>
                </a:solidFill>
              </a:rPr>
              <a:t>Merci pour </a:t>
            </a:r>
            <a:r>
              <a:rPr lang="en-US" sz="4800" b="1" i="1" dirty="0" err="1" smtClean="0">
                <a:solidFill>
                  <a:srgbClr val="FF0000"/>
                </a:solidFill>
              </a:rPr>
              <a:t>votre</a:t>
            </a:r>
            <a:r>
              <a:rPr lang="en-US" sz="4800" b="1" i="1" dirty="0" smtClean="0">
                <a:solidFill>
                  <a:srgbClr val="FF0000"/>
                </a:solidFill>
              </a:rPr>
              <a:t> attention</a:t>
            </a:r>
          </a:p>
          <a:p>
            <a:pPr algn="ctr">
              <a:buNone/>
            </a:pPr>
            <a:endParaRPr lang="ru-RU" sz="4800" b="1" i="1" dirty="0" smtClean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ru-RU" sz="4800" b="1" i="1" dirty="0" smtClean="0">
                <a:solidFill>
                  <a:srgbClr val="FF0000"/>
                </a:solidFill>
              </a:rPr>
              <a:t>Спасибо за внимание</a:t>
            </a:r>
            <a:endParaRPr lang="en-US" sz="4800" b="1" i="1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772816"/>
            <a:ext cx="7408333" cy="4536504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1.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fr-FR" dirty="0" smtClean="0">
                <a:solidFill>
                  <a:schemeClr val="tx1"/>
                </a:solidFill>
              </a:rPr>
              <a:t>avoir </a:t>
            </a:r>
            <a:r>
              <a:rPr lang="fr-FR" dirty="0">
                <a:solidFill>
                  <a:schemeClr val="tx1"/>
                </a:solidFill>
              </a:rPr>
              <a:t>des courbatures – иметь ломоту в </a:t>
            </a:r>
            <a:r>
              <a:rPr lang="fr-FR" dirty="0" smtClean="0">
                <a:solidFill>
                  <a:schemeClr val="tx1"/>
                </a:solidFill>
              </a:rPr>
              <a:t>теле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2. </a:t>
            </a:r>
            <a:r>
              <a:rPr lang="en-US" dirty="0" err="1" smtClean="0">
                <a:solidFill>
                  <a:schemeClr val="tx1"/>
                </a:solidFill>
              </a:rPr>
              <a:t>avoir</a:t>
            </a:r>
            <a:r>
              <a:rPr lang="en-US" dirty="0" smtClean="0">
                <a:solidFill>
                  <a:schemeClr val="tx1"/>
                </a:solidFill>
              </a:rPr>
              <a:t> de la </a:t>
            </a:r>
            <a:r>
              <a:rPr lang="en-US" dirty="0" err="1" smtClean="0">
                <a:solidFill>
                  <a:schemeClr val="tx1"/>
                </a:solidFill>
              </a:rPr>
              <a:t>fièvre</a:t>
            </a:r>
            <a:r>
              <a:rPr lang="en-US" dirty="0" smtClean="0">
                <a:solidFill>
                  <a:schemeClr val="tx1"/>
                </a:solidFill>
              </a:rPr>
              <a:t> – </a:t>
            </a:r>
            <a:r>
              <a:rPr lang="ru-RU" dirty="0" smtClean="0">
                <a:solidFill>
                  <a:schemeClr val="tx1"/>
                </a:solidFill>
              </a:rPr>
              <a:t> иметь температуру (лихорадку)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3. </a:t>
            </a:r>
            <a:r>
              <a:rPr lang="en-US" dirty="0" err="1" smtClean="0">
                <a:solidFill>
                  <a:schemeClr val="tx1"/>
                </a:solidFill>
              </a:rPr>
              <a:t>avoir</a:t>
            </a:r>
            <a:r>
              <a:rPr lang="en-US" dirty="0" smtClean="0">
                <a:solidFill>
                  <a:schemeClr val="tx1"/>
                </a:solidFill>
              </a:rPr>
              <a:t> mal à la gorge – </a:t>
            </a:r>
            <a:r>
              <a:rPr lang="ru-RU" dirty="0" smtClean="0">
                <a:solidFill>
                  <a:schemeClr val="tx1"/>
                </a:solidFill>
              </a:rPr>
              <a:t>иметь боль в горле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4</a:t>
            </a:r>
            <a:r>
              <a:rPr lang="en-US" dirty="0">
                <a:solidFill>
                  <a:schemeClr val="tx1"/>
                </a:solidFill>
              </a:rPr>
              <a:t>. </a:t>
            </a:r>
            <a:r>
              <a:rPr lang="en-US" dirty="0" err="1">
                <a:solidFill>
                  <a:schemeClr val="tx1"/>
                </a:solidFill>
              </a:rPr>
              <a:t>avoir</a:t>
            </a:r>
            <a:r>
              <a:rPr lang="en-US" dirty="0">
                <a:solidFill>
                  <a:schemeClr val="tx1"/>
                </a:solidFill>
              </a:rPr>
              <a:t> mal à la </a:t>
            </a:r>
            <a:r>
              <a:rPr lang="en-US" dirty="0" smtClean="0">
                <a:solidFill>
                  <a:schemeClr val="tx1"/>
                </a:solidFill>
              </a:rPr>
              <a:t>tête – </a:t>
            </a:r>
            <a:r>
              <a:rPr lang="ru-RU" dirty="0" smtClean="0">
                <a:solidFill>
                  <a:schemeClr val="tx1"/>
                </a:solidFill>
              </a:rPr>
              <a:t> иметь головную боль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5. </a:t>
            </a:r>
            <a:r>
              <a:rPr lang="en-US" dirty="0" err="1" smtClean="0">
                <a:solidFill>
                  <a:schemeClr val="tx1"/>
                </a:solidFill>
              </a:rPr>
              <a:t>avoir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une</a:t>
            </a:r>
            <a:r>
              <a:rPr lang="en-US" dirty="0" smtClean="0">
                <a:solidFill>
                  <a:schemeClr val="tx1"/>
                </a:solidFill>
              </a:rPr>
              <a:t> ordonnance – </a:t>
            </a:r>
            <a:r>
              <a:rPr lang="ru-RU" dirty="0" smtClean="0">
                <a:solidFill>
                  <a:schemeClr val="tx1"/>
                </a:solidFill>
              </a:rPr>
              <a:t>иметь рецепт</a:t>
            </a:r>
            <a:r>
              <a:rPr lang="en-US" dirty="0" smtClean="0">
                <a:solidFill>
                  <a:schemeClr val="tx1"/>
                </a:solidFill>
              </a:rPr>
              <a:t>/</a:t>
            </a:r>
            <a:r>
              <a:rPr lang="ru-RU" dirty="0" smtClean="0">
                <a:solidFill>
                  <a:schemeClr val="tx1"/>
                </a:solidFill>
              </a:rPr>
              <a:t>назначение врача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6. </a:t>
            </a:r>
            <a:r>
              <a:rPr lang="en-US" dirty="0" err="1" smtClean="0">
                <a:solidFill>
                  <a:schemeClr val="tx1"/>
                </a:solidFill>
              </a:rPr>
              <a:t>avoir</a:t>
            </a:r>
            <a:r>
              <a:rPr lang="en-US" dirty="0" smtClean="0">
                <a:solidFill>
                  <a:schemeClr val="tx1"/>
                </a:solidFill>
              </a:rPr>
              <a:t> mal aux dents – </a:t>
            </a:r>
            <a:r>
              <a:rPr lang="ru-RU" smtClean="0">
                <a:solidFill>
                  <a:schemeClr val="tx1"/>
                </a:solidFill>
              </a:rPr>
              <a:t> </a:t>
            </a:r>
            <a:r>
              <a:rPr lang="ru-RU" smtClean="0">
                <a:solidFill>
                  <a:schemeClr val="tx1"/>
                </a:solidFill>
              </a:rPr>
              <a:t>иметь </a:t>
            </a:r>
            <a:r>
              <a:rPr lang="ru-RU" dirty="0" smtClean="0">
                <a:solidFill>
                  <a:schemeClr val="tx1"/>
                </a:solidFill>
              </a:rPr>
              <a:t>зубную боль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7. </a:t>
            </a:r>
            <a:r>
              <a:rPr lang="en-US" dirty="0" err="1" smtClean="0">
                <a:solidFill>
                  <a:schemeClr val="tx1"/>
                </a:solidFill>
              </a:rPr>
              <a:t>avoir</a:t>
            </a:r>
            <a:r>
              <a:rPr lang="en-US" dirty="0" smtClean="0">
                <a:solidFill>
                  <a:schemeClr val="tx1"/>
                </a:solidFill>
              </a:rPr>
              <a:t> + </a:t>
            </a:r>
            <a:r>
              <a:rPr lang="en-US" dirty="0" err="1" smtClean="0">
                <a:solidFill>
                  <a:schemeClr val="tx1"/>
                </a:solidFill>
              </a:rPr>
              <a:t>maladie</a:t>
            </a:r>
            <a:r>
              <a:rPr lang="en-US" dirty="0" smtClean="0">
                <a:solidFill>
                  <a:schemeClr val="tx1"/>
                </a:solidFill>
              </a:rPr>
              <a:t> – </a:t>
            </a:r>
            <a:r>
              <a:rPr lang="ru-RU" dirty="0" smtClean="0">
                <a:solidFill>
                  <a:schemeClr val="tx1"/>
                </a:solidFill>
              </a:rPr>
              <a:t> заболеть чем-либо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8.</a:t>
            </a:r>
            <a:r>
              <a:rPr lang="fr-FR" dirty="0" smtClean="0">
                <a:solidFill>
                  <a:schemeClr val="tx1"/>
                </a:solidFill>
              </a:rPr>
              <a:t>avoir </a:t>
            </a:r>
            <a:r>
              <a:rPr lang="fr-FR" dirty="0">
                <a:solidFill>
                  <a:schemeClr val="tx1"/>
                </a:solidFill>
              </a:rPr>
              <a:t>mal au ventre/ à l'estomac – иметь боль в </a:t>
            </a:r>
            <a:r>
              <a:rPr lang="fr-FR" dirty="0" smtClean="0">
                <a:solidFill>
                  <a:schemeClr val="tx1"/>
                </a:solidFill>
              </a:rPr>
              <a:t>животе/желудке</a:t>
            </a:r>
            <a:endParaRPr lang="ru-RU" dirty="0" smtClean="0">
              <a:solidFill>
                <a:schemeClr val="tx1"/>
              </a:solidFill>
            </a:endParaRPr>
          </a:p>
          <a:p>
            <a:r>
              <a:rPr lang="ru-RU" dirty="0" smtClean="0">
                <a:solidFill>
                  <a:schemeClr val="tx1"/>
                </a:solidFill>
              </a:rPr>
              <a:t>9. </a:t>
            </a:r>
            <a:r>
              <a:rPr lang="fr-FR" dirty="0" smtClean="0">
                <a:solidFill>
                  <a:schemeClr val="tx1"/>
                </a:solidFill>
              </a:rPr>
              <a:t>avoir  des insomnies – </a:t>
            </a:r>
            <a:r>
              <a:rPr lang="ru-RU" dirty="0" smtClean="0">
                <a:solidFill>
                  <a:schemeClr val="tx1"/>
                </a:solidFill>
              </a:rPr>
              <a:t>плохо спать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ru-RU" dirty="0" smtClean="0">
                <a:solidFill>
                  <a:schemeClr val="tx1"/>
                </a:solidFill>
              </a:rPr>
              <a:t>10</a:t>
            </a:r>
            <a:r>
              <a:rPr lang="en-US" dirty="0" smtClean="0">
                <a:solidFill>
                  <a:schemeClr val="tx1"/>
                </a:solidFill>
              </a:rPr>
              <a:t>. </a:t>
            </a:r>
            <a:r>
              <a:rPr lang="en-US" dirty="0" err="1" smtClean="0">
                <a:solidFill>
                  <a:schemeClr val="tx1"/>
                </a:solidFill>
              </a:rPr>
              <a:t>être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enrhûmé</a:t>
            </a:r>
            <a:r>
              <a:rPr lang="en-US" dirty="0" smtClean="0">
                <a:solidFill>
                  <a:schemeClr val="tx1"/>
                </a:solidFill>
              </a:rPr>
              <a:t> /</a:t>
            </a:r>
            <a:r>
              <a:rPr lang="en-US" dirty="0" err="1" smtClean="0">
                <a:solidFill>
                  <a:schemeClr val="tx1"/>
                </a:solidFill>
              </a:rPr>
              <a:t>avoir</a:t>
            </a:r>
            <a:r>
              <a:rPr lang="en-US" dirty="0" smtClean="0">
                <a:solidFill>
                  <a:schemeClr val="tx1"/>
                </a:solidFill>
              </a:rPr>
              <a:t> un </a:t>
            </a:r>
            <a:r>
              <a:rPr lang="en-US" dirty="0">
                <a:solidFill>
                  <a:schemeClr val="tx1"/>
                </a:solidFill>
              </a:rPr>
              <a:t>bon </a:t>
            </a:r>
            <a:r>
              <a:rPr lang="en-US" dirty="0" err="1" smtClean="0">
                <a:solidFill>
                  <a:schemeClr val="tx1"/>
                </a:solidFill>
              </a:rPr>
              <a:t>rhûme</a:t>
            </a:r>
            <a:r>
              <a:rPr lang="en-US" dirty="0" smtClean="0">
                <a:solidFill>
                  <a:schemeClr val="tx1"/>
                </a:solidFill>
              </a:rPr>
              <a:t>– </a:t>
            </a:r>
            <a:r>
              <a:rPr lang="ru-RU" dirty="0" smtClean="0">
                <a:solidFill>
                  <a:schemeClr val="tx1"/>
                </a:solidFill>
              </a:rPr>
              <a:t>иметь насморк (заложенность носа)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ru-RU" dirty="0" smtClean="0">
                <a:solidFill>
                  <a:schemeClr val="tx1"/>
                </a:solidFill>
              </a:rPr>
              <a:t>11</a:t>
            </a:r>
            <a:r>
              <a:rPr lang="en-US" dirty="0" smtClean="0">
                <a:solidFill>
                  <a:schemeClr val="tx1"/>
                </a:solidFill>
              </a:rPr>
              <a:t>. </a:t>
            </a:r>
            <a:r>
              <a:rPr lang="en-US" dirty="0" err="1" smtClean="0">
                <a:solidFill>
                  <a:schemeClr val="tx1"/>
                </a:solidFill>
              </a:rPr>
              <a:t>être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pâle</a:t>
            </a:r>
            <a:r>
              <a:rPr lang="en-US" dirty="0" smtClean="0">
                <a:solidFill>
                  <a:schemeClr val="tx1"/>
                </a:solidFill>
              </a:rPr>
              <a:t> – </a:t>
            </a:r>
            <a:r>
              <a:rPr lang="ru-RU" dirty="0" smtClean="0">
                <a:solidFill>
                  <a:schemeClr val="tx1"/>
                </a:solidFill>
              </a:rPr>
              <a:t>быть бледным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12.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être</a:t>
            </a:r>
            <a:r>
              <a:rPr lang="en-US" dirty="0" smtClean="0">
                <a:solidFill>
                  <a:schemeClr val="tx1"/>
                </a:solidFill>
              </a:rPr>
              <a:t>  </a:t>
            </a:r>
            <a:r>
              <a:rPr lang="en-US" dirty="0" err="1">
                <a:solidFill>
                  <a:schemeClr val="tx1"/>
                </a:solidFill>
              </a:rPr>
              <a:t>malade</a:t>
            </a:r>
            <a:r>
              <a:rPr lang="en-US" dirty="0">
                <a:solidFill>
                  <a:schemeClr val="tx1"/>
                </a:solidFill>
              </a:rPr>
              <a:t> – </a:t>
            </a:r>
            <a:r>
              <a:rPr lang="ru-RU" dirty="0">
                <a:solidFill>
                  <a:schemeClr val="tx1"/>
                </a:solidFill>
              </a:rPr>
              <a:t>быть больным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1</a:t>
            </a:r>
            <a:r>
              <a:rPr lang="ru-RU" dirty="0" smtClean="0">
                <a:solidFill>
                  <a:schemeClr val="tx1"/>
                </a:solidFill>
              </a:rPr>
              <a:t>3</a:t>
            </a:r>
            <a:r>
              <a:rPr lang="en-US" dirty="0" smtClean="0">
                <a:solidFill>
                  <a:schemeClr val="tx1"/>
                </a:solidFill>
              </a:rPr>
              <a:t>. 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être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en</a:t>
            </a:r>
            <a:r>
              <a:rPr lang="en-US" dirty="0" smtClean="0">
                <a:solidFill>
                  <a:schemeClr val="tx1"/>
                </a:solidFill>
              </a:rPr>
              <a:t> bonne santé – </a:t>
            </a:r>
            <a:r>
              <a:rPr lang="ru-RU" dirty="0" smtClean="0">
                <a:solidFill>
                  <a:schemeClr val="tx1"/>
                </a:solidFill>
              </a:rPr>
              <a:t>хорошо себя чувствовать</a:t>
            </a:r>
            <a:endParaRPr lang="en-US" dirty="0" smtClean="0">
              <a:solidFill>
                <a:schemeClr val="tx1"/>
              </a:solidFill>
            </a:endParaRPr>
          </a:p>
          <a:p>
            <a:endParaRPr lang="en-US" dirty="0" smtClean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362480"/>
          </a:xfrm>
        </p:spPr>
        <p:txBody>
          <a:bodyPr>
            <a:normAutofit fontScale="90000"/>
          </a:bodyPr>
          <a:lstStyle/>
          <a:p>
            <a:r>
              <a:rPr lang="en-US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Chez le </a:t>
            </a:r>
            <a:r>
              <a:rPr lang="en-US" b="1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médecin</a:t>
            </a:r>
            <a:r>
              <a:rPr lang="ru-RU" b="1" dirty="0" smtClean="0">
                <a:solidFill>
                  <a:srgbClr val="FF0000"/>
                </a:solidFill>
              </a:rPr>
              <a:t/>
            </a:r>
            <a:br>
              <a:rPr lang="ru-RU" b="1" dirty="0" smtClean="0">
                <a:solidFill>
                  <a:srgbClr val="FF0000"/>
                </a:solidFill>
              </a:rPr>
            </a:br>
            <a:r>
              <a:rPr lang="ru-RU" sz="2700" b="1" dirty="0">
                <a:solidFill>
                  <a:srgbClr val="FF0000"/>
                </a:solidFill>
              </a:rPr>
              <a:t>Медицинская </a:t>
            </a:r>
            <a:r>
              <a:rPr lang="ru-RU" sz="2700" b="1" dirty="0" smtClean="0">
                <a:solidFill>
                  <a:srgbClr val="FF0000"/>
                </a:solidFill>
              </a:rPr>
              <a:t>лексика в </a:t>
            </a:r>
            <a:r>
              <a:rPr lang="ru-RU" sz="2700" b="1" dirty="0">
                <a:solidFill>
                  <a:srgbClr val="FF0000"/>
                </a:solidFill>
              </a:rPr>
              <a:t>устойчивых конструкциях с глаголами </a:t>
            </a:r>
            <a:r>
              <a:rPr lang="ru-RU" sz="2700" b="1" dirty="0" err="1">
                <a:solidFill>
                  <a:srgbClr val="FF0000"/>
                </a:solidFill>
              </a:rPr>
              <a:t>avoir</a:t>
            </a:r>
            <a:r>
              <a:rPr lang="ru-RU" sz="2700" b="1" dirty="0">
                <a:solidFill>
                  <a:srgbClr val="FF0000"/>
                </a:solidFill>
              </a:rPr>
              <a:t> и </a:t>
            </a:r>
            <a:r>
              <a:rPr lang="ru-RU" sz="2700" b="1" dirty="0" err="1">
                <a:solidFill>
                  <a:srgbClr val="FF0000"/>
                </a:solidFill>
              </a:rPr>
              <a:t>être</a:t>
            </a:r>
            <a:r>
              <a:rPr lang="ru-RU" sz="2700" b="1" dirty="0">
                <a:solidFill>
                  <a:srgbClr val="FF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1875776518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5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827584" y="1772816"/>
            <a:ext cx="7408333" cy="1584176"/>
          </a:xfrm>
        </p:spPr>
        <p:txBody>
          <a:bodyPr/>
          <a:lstStyle/>
          <a:p>
            <a:r>
              <a:rPr lang="en-US" b="1" i="1" dirty="0" err="1" smtClean="0">
                <a:solidFill>
                  <a:srgbClr val="460000"/>
                </a:solidFill>
              </a:rPr>
              <a:t>Dans</a:t>
            </a:r>
            <a:r>
              <a:rPr lang="en-US" b="1" i="1" dirty="0" smtClean="0">
                <a:solidFill>
                  <a:srgbClr val="460000"/>
                </a:solidFill>
              </a:rPr>
              <a:t> </a:t>
            </a:r>
            <a:r>
              <a:rPr lang="en-US" b="1" i="1" dirty="0" err="1" smtClean="0">
                <a:solidFill>
                  <a:srgbClr val="460000"/>
                </a:solidFill>
              </a:rPr>
              <a:t>chaque</a:t>
            </a:r>
            <a:r>
              <a:rPr lang="en-US" b="1" i="1" dirty="0" smtClean="0">
                <a:solidFill>
                  <a:srgbClr val="460000"/>
                </a:solidFill>
              </a:rPr>
              <a:t> dialogue </a:t>
            </a:r>
            <a:r>
              <a:rPr lang="en-US" b="1" i="1" dirty="0" err="1" smtClean="0">
                <a:solidFill>
                  <a:srgbClr val="460000"/>
                </a:solidFill>
              </a:rPr>
              <a:t>vous</a:t>
            </a:r>
            <a:r>
              <a:rPr lang="en-US" b="1" i="1" dirty="0" smtClean="0">
                <a:solidFill>
                  <a:srgbClr val="460000"/>
                </a:solidFill>
              </a:rPr>
              <a:t> </a:t>
            </a:r>
            <a:r>
              <a:rPr lang="en-US" b="1" i="1" dirty="0" err="1" smtClean="0">
                <a:solidFill>
                  <a:srgbClr val="460000"/>
                </a:solidFill>
              </a:rPr>
              <a:t>devez</a:t>
            </a:r>
            <a:r>
              <a:rPr lang="en-US" b="1" i="1" dirty="0" smtClean="0">
                <a:solidFill>
                  <a:srgbClr val="460000"/>
                </a:solidFill>
              </a:rPr>
              <a:t> </a:t>
            </a:r>
            <a:r>
              <a:rPr lang="en-US" b="1" i="1" dirty="0" err="1" smtClean="0">
                <a:solidFill>
                  <a:srgbClr val="460000"/>
                </a:solidFill>
              </a:rPr>
              <a:t>apprendre</a:t>
            </a:r>
            <a:r>
              <a:rPr lang="en-US" b="1" i="1" dirty="0" smtClean="0">
                <a:solidFill>
                  <a:srgbClr val="460000"/>
                </a:solidFill>
              </a:rPr>
              <a:t> le </a:t>
            </a:r>
            <a:r>
              <a:rPr lang="en-US" b="1" i="1" dirty="0" err="1" smtClean="0">
                <a:solidFill>
                  <a:srgbClr val="460000"/>
                </a:solidFill>
              </a:rPr>
              <a:t>lexique</a:t>
            </a:r>
            <a:r>
              <a:rPr lang="en-US" b="1" i="1" dirty="0" smtClean="0">
                <a:solidFill>
                  <a:srgbClr val="460000"/>
                </a:solidFill>
              </a:rPr>
              <a:t> m</a:t>
            </a:r>
            <a:r>
              <a:rPr lang="fr-FR" b="1" i="1" dirty="0" smtClean="0">
                <a:solidFill>
                  <a:srgbClr val="460000"/>
                </a:solidFill>
              </a:rPr>
              <a:t>é</a:t>
            </a:r>
            <a:r>
              <a:rPr lang="en-US" b="1" i="1" dirty="0" err="1" smtClean="0">
                <a:solidFill>
                  <a:srgbClr val="460000"/>
                </a:solidFill>
              </a:rPr>
              <a:t>dicale</a:t>
            </a:r>
            <a:r>
              <a:rPr lang="en-US" b="1" i="1" dirty="0" smtClean="0">
                <a:solidFill>
                  <a:srgbClr val="460000"/>
                </a:solidFill>
              </a:rPr>
              <a:t>  avec les </a:t>
            </a:r>
            <a:r>
              <a:rPr lang="en-US" b="1" i="1" dirty="0" err="1" smtClean="0">
                <a:solidFill>
                  <a:srgbClr val="460000"/>
                </a:solidFill>
              </a:rPr>
              <a:t>verbes</a:t>
            </a:r>
            <a:r>
              <a:rPr lang="en-US" b="1" i="1" dirty="0" smtClean="0">
                <a:solidFill>
                  <a:srgbClr val="460000"/>
                </a:solidFill>
              </a:rPr>
              <a:t> </a:t>
            </a:r>
            <a:r>
              <a:rPr lang="en-US" b="1" i="1" dirty="0" err="1" smtClean="0">
                <a:solidFill>
                  <a:srgbClr val="460000"/>
                </a:solidFill>
              </a:rPr>
              <a:t>avoir</a:t>
            </a:r>
            <a:r>
              <a:rPr lang="en-US" b="1" i="1" dirty="0" smtClean="0">
                <a:solidFill>
                  <a:srgbClr val="460000"/>
                </a:solidFill>
              </a:rPr>
              <a:t>/ </a:t>
            </a:r>
            <a:r>
              <a:rPr lang="ru-RU" b="1" i="1" dirty="0" err="1" smtClean="0">
                <a:solidFill>
                  <a:srgbClr val="460000"/>
                </a:solidFill>
              </a:rPr>
              <a:t>être</a:t>
            </a:r>
            <a:r>
              <a:rPr lang="ru-RU" b="1" i="1" dirty="0" smtClean="0">
                <a:solidFill>
                  <a:srgbClr val="460000"/>
                </a:solidFill>
              </a:rPr>
              <a:t> </a:t>
            </a:r>
            <a:r>
              <a:rPr lang="en-US" b="1" i="1" dirty="0" smtClean="0">
                <a:solidFill>
                  <a:srgbClr val="460000"/>
                </a:solidFill>
              </a:rPr>
              <a:t>et </a:t>
            </a:r>
            <a:r>
              <a:rPr lang="en-US" b="1" i="1" dirty="0" err="1" smtClean="0">
                <a:solidFill>
                  <a:srgbClr val="460000"/>
                </a:solidFill>
              </a:rPr>
              <a:t>puis</a:t>
            </a:r>
            <a:r>
              <a:rPr lang="en-US" b="1" i="1" dirty="0" smtClean="0">
                <a:solidFill>
                  <a:srgbClr val="460000"/>
                </a:solidFill>
              </a:rPr>
              <a:t> </a:t>
            </a:r>
            <a:r>
              <a:rPr lang="en-US" b="1" i="1" dirty="0" err="1" smtClean="0">
                <a:solidFill>
                  <a:srgbClr val="460000"/>
                </a:solidFill>
              </a:rPr>
              <a:t>remarquer</a:t>
            </a:r>
            <a:r>
              <a:rPr lang="en-US" b="1" i="1" dirty="0" smtClean="0">
                <a:solidFill>
                  <a:srgbClr val="460000"/>
                </a:solidFill>
              </a:rPr>
              <a:t> des </a:t>
            </a:r>
            <a:r>
              <a:rPr lang="en-US" b="1" i="1" dirty="0" err="1" smtClean="0">
                <a:solidFill>
                  <a:srgbClr val="460000"/>
                </a:solidFill>
              </a:rPr>
              <a:t>autres</a:t>
            </a:r>
            <a:r>
              <a:rPr lang="en-US" b="1" i="1" dirty="0" smtClean="0">
                <a:solidFill>
                  <a:srgbClr val="460000"/>
                </a:solidFill>
              </a:rPr>
              <a:t> expressions avec le </a:t>
            </a:r>
            <a:r>
              <a:rPr lang="en-US" b="1" i="1" dirty="0" err="1" smtClean="0">
                <a:solidFill>
                  <a:srgbClr val="460000"/>
                </a:solidFill>
              </a:rPr>
              <a:t>lexique</a:t>
            </a:r>
            <a:r>
              <a:rPr lang="en-US" b="1" i="1" dirty="0" smtClean="0">
                <a:solidFill>
                  <a:srgbClr val="460000"/>
                </a:solidFill>
              </a:rPr>
              <a:t> </a:t>
            </a:r>
            <a:r>
              <a:rPr lang="en-US" b="1" i="1" dirty="0" err="1" smtClean="0">
                <a:solidFill>
                  <a:srgbClr val="460000"/>
                </a:solidFill>
              </a:rPr>
              <a:t>professionnelle</a:t>
            </a:r>
            <a:r>
              <a:rPr lang="ru-RU" b="1" i="1" dirty="0" smtClean="0">
                <a:solidFill>
                  <a:srgbClr val="460000"/>
                </a:solidFill>
              </a:rPr>
              <a:t>:</a:t>
            </a:r>
            <a:endParaRPr lang="ru-RU" b="1" i="1" dirty="0">
              <a:solidFill>
                <a:srgbClr val="460000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err="1" smtClean="0">
                <a:solidFill>
                  <a:srgbClr val="FF0000"/>
                </a:solidFill>
              </a:rPr>
              <a:t>Exercice</a:t>
            </a:r>
            <a:r>
              <a:rPr lang="ru-RU" b="1" i="1" dirty="0" smtClean="0">
                <a:solidFill>
                  <a:srgbClr val="FF0000"/>
                </a:solidFill>
              </a:rPr>
              <a:t>:</a:t>
            </a:r>
            <a:endParaRPr lang="ru-RU" b="1" i="1" dirty="0">
              <a:solidFill>
                <a:srgbClr val="FF0000"/>
              </a:solidFill>
            </a:endParaRPr>
          </a:p>
        </p:txBody>
      </p:sp>
      <p:pic>
        <p:nvPicPr>
          <p:cNvPr id="11266" name="Picture 2" descr="C:\Users\user\Desktop\imag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19872" y="3356992"/>
            <a:ext cx="2880320" cy="288032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556792"/>
            <a:ext cx="7408333" cy="4569371"/>
          </a:xfrm>
        </p:spPr>
        <p:txBody>
          <a:bodyPr>
            <a:normAutofit fontScale="92500"/>
          </a:bodyPr>
          <a:lstStyle/>
          <a:p>
            <a:r>
              <a:rPr lang="fr-FR" dirty="0" smtClean="0"/>
              <a:t> </a:t>
            </a:r>
            <a:r>
              <a:rPr lang="fr-FR" dirty="0" smtClean="0">
                <a:solidFill>
                  <a:schemeClr val="tx1"/>
                </a:solidFill>
              </a:rPr>
              <a:t>Bonjour Marina. Que se passe-t-il ? </a:t>
            </a:r>
            <a:r>
              <a:rPr lang="fr-FR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Tu es </a:t>
            </a:r>
            <a:r>
              <a:rPr lang="en-US" b="1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malade</a:t>
            </a:r>
            <a:r>
              <a:rPr lang="fr-FR" dirty="0" smtClean="0">
                <a:solidFill>
                  <a:schemeClr val="tx1"/>
                </a:solidFill>
              </a:rPr>
              <a:t>?</a:t>
            </a:r>
            <a:br>
              <a:rPr lang="fr-FR" dirty="0" smtClean="0">
                <a:solidFill>
                  <a:schemeClr val="tx1"/>
                </a:solidFill>
              </a:rPr>
            </a:br>
            <a:r>
              <a:rPr lang="fr-FR" dirty="0" smtClean="0">
                <a:solidFill>
                  <a:schemeClr val="tx1"/>
                </a:solidFill>
              </a:rPr>
              <a:t>— Bonjour Karine. Je ne te fais pas la bise</a:t>
            </a:r>
            <a:r>
              <a:rPr lang="fr-FR" b="1" i="1" dirty="0" smtClean="0">
                <a:solidFill>
                  <a:schemeClr val="tx1"/>
                </a:solidFill>
              </a:rPr>
              <a:t>, j’ai de la fièvre</a:t>
            </a:r>
            <a:r>
              <a:rPr lang="fr-FR" dirty="0" smtClean="0">
                <a:solidFill>
                  <a:schemeClr val="tx1"/>
                </a:solidFill>
              </a:rPr>
              <a:t>.</a:t>
            </a:r>
            <a:br>
              <a:rPr lang="fr-FR" dirty="0" smtClean="0">
                <a:solidFill>
                  <a:schemeClr val="tx1"/>
                </a:solidFill>
              </a:rPr>
            </a:br>
            <a:r>
              <a:rPr lang="fr-FR" dirty="0" smtClean="0">
                <a:solidFill>
                  <a:schemeClr val="tx1"/>
                </a:solidFill>
              </a:rPr>
              <a:t>— </a:t>
            </a:r>
            <a:r>
              <a:rPr lang="fr-FR" b="1" i="1" dirty="0" smtClean="0">
                <a:solidFill>
                  <a:schemeClr val="tx1"/>
                </a:solidFill>
              </a:rPr>
              <a:t>Tu as mal à la gorge </a:t>
            </a:r>
            <a:r>
              <a:rPr lang="fr-FR" dirty="0" smtClean="0">
                <a:solidFill>
                  <a:schemeClr val="tx1"/>
                </a:solidFill>
              </a:rPr>
              <a:t>?</a:t>
            </a:r>
            <a:br>
              <a:rPr lang="fr-FR" dirty="0" smtClean="0">
                <a:solidFill>
                  <a:schemeClr val="tx1"/>
                </a:solidFill>
              </a:rPr>
            </a:br>
            <a:r>
              <a:rPr lang="fr-FR" dirty="0" smtClean="0">
                <a:solidFill>
                  <a:schemeClr val="tx1"/>
                </a:solidFill>
              </a:rPr>
              <a:t>— Oui, et </a:t>
            </a:r>
            <a:r>
              <a:rPr lang="fr-FR" b="1" i="1" dirty="0" smtClean="0">
                <a:solidFill>
                  <a:schemeClr val="tx1"/>
                </a:solidFill>
              </a:rPr>
              <a:t>j’ai mal à la tête </a:t>
            </a:r>
            <a:r>
              <a:rPr lang="fr-FR" dirty="0" smtClean="0">
                <a:solidFill>
                  <a:schemeClr val="tx1"/>
                </a:solidFill>
              </a:rPr>
              <a:t>aussi. Je ne me sens pas vraiment bien.</a:t>
            </a:r>
            <a:br>
              <a:rPr lang="fr-FR" dirty="0" smtClean="0">
                <a:solidFill>
                  <a:schemeClr val="tx1"/>
                </a:solidFill>
              </a:rPr>
            </a:br>
            <a:r>
              <a:rPr lang="fr-FR" dirty="0" smtClean="0">
                <a:solidFill>
                  <a:schemeClr val="tx1"/>
                </a:solidFill>
              </a:rPr>
              <a:t>— Tu devrais te coucher. Tu veux que je passe prendre quelque chose à la pharmacie ?</a:t>
            </a:r>
            <a:br>
              <a:rPr lang="fr-FR" dirty="0" smtClean="0">
                <a:solidFill>
                  <a:schemeClr val="tx1"/>
                </a:solidFill>
              </a:rPr>
            </a:br>
            <a:r>
              <a:rPr lang="fr-FR" dirty="0" smtClean="0">
                <a:solidFill>
                  <a:schemeClr val="tx1"/>
                </a:solidFill>
              </a:rPr>
              <a:t>— Oui, s’il te plaît. Je suis allée voir le médecin ce matin mais la pharmacie n’était pas encore ouverte. </a:t>
            </a:r>
            <a:r>
              <a:rPr lang="fr-FR" b="1" i="1" dirty="0" smtClean="0">
                <a:solidFill>
                  <a:schemeClr val="tx1"/>
                </a:solidFill>
              </a:rPr>
              <a:t>J’ai une ordonnance.</a:t>
            </a:r>
            <a:r>
              <a:rPr lang="fr-FR" dirty="0" smtClean="0">
                <a:solidFill>
                  <a:schemeClr val="tx1"/>
                </a:solidFill>
              </a:rPr>
              <a:t/>
            </a:r>
            <a:br>
              <a:rPr lang="fr-FR" dirty="0" smtClean="0">
                <a:solidFill>
                  <a:schemeClr val="tx1"/>
                </a:solidFill>
              </a:rPr>
            </a:br>
            <a:r>
              <a:rPr lang="fr-FR" dirty="0" smtClean="0">
                <a:solidFill>
                  <a:schemeClr val="tx1"/>
                </a:solidFill>
              </a:rPr>
              <a:t>— Donne-la-moi, je vais t’acheter ce dont tu as besoin.</a:t>
            </a:r>
            <a:br>
              <a:rPr lang="fr-FR" dirty="0" smtClean="0">
                <a:solidFill>
                  <a:schemeClr val="tx1"/>
                </a:solidFill>
              </a:rPr>
            </a:br>
            <a:r>
              <a:rPr lang="fr-FR" dirty="0" smtClean="0">
                <a:solidFill>
                  <a:schemeClr val="tx1"/>
                </a:solidFill>
              </a:rPr>
              <a:t>— Merci, c’est gentil. A bientôt.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i="1" dirty="0" err="1" smtClean="0">
                <a:solidFill>
                  <a:srgbClr val="FF0000"/>
                </a:solidFill>
              </a:rPr>
              <a:t>Dois</a:t>
            </a:r>
            <a:r>
              <a:rPr lang="en-US" b="1" i="1" dirty="0" smtClean="0">
                <a:solidFill>
                  <a:srgbClr val="FF0000"/>
                </a:solidFill>
              </a:rPr>
              <a:t>-je </a:t>
            </a:r>
            <a:r>
              <a:rPr lang="en-US" b="1" i="1" dirty="0" err="1" smtClean="0">
                <a:solidFill>
                  <a:srgbClr val="FF0000"/>
                </a:solidFill>
              </a:rPr>
              <a:t>appeler</a:t>
            </a:r>
            <a:r>
              <a:rPr lang="en-US" b="1" i="1" dirty="0" smtClean="0">
                <a:solidFill>
                  <a:srgbClr val="FF0000"/>
                </a:solidFill>
              </a:rPr>
              <a:t> un </a:t>
            </a:r>
            <a:r>
              <a:rPr lang="en-US" b="1" i="1" dirty="0" err="1" smtClean="0">
                <a:solidFill>
                  <a:srgbClr val="FF0000"/>
                </a:solidFill>
              </a:rPr>
              <a:t>médecin</a:t>
            </a:r>
            <a:r>
              <a:rPr lang="en-US" b="1" i="1" dirty="0" smtClean="0">
                <a:solidFill>
                  <a:srgbClr val="FF0000"/>
                </a:solidFill>
              </a:rPr>
              <a:t>?</a:t>
            </a:r>
            <a:endParaRPr lang="ru-RU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44462463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872067" y="1268760"/>
            <a:ext cx="7408333" cy="4857403"/>
          </a:xfrm>
        </p:spPr>
        <p:txBody>
          <a:bodyPr>
            <a:normAutofit/>
          </a:bodyPr>
          <a:lstStyle/>
          <a:p>
            <a:r>
              <a:rPr lang="fr-FR" dirty="0" smtClean="0">
                <a:solidFill>
                  <a:schemeClr val="tx1"/>
                </a:solidFill>
              </a:rPr>
              <a:t>— Bonjour, c’est S.O.S. médecin ? Mon voisin est malade. Il voudrait faire venir un médecin.</a:t>
            </a:r>
            <a:br>
              <a:rPr lang="fr-FR" dirty="0" smtClean="0">
                <a:solidFill>
                  <a:schemeClr val="tx1"/>
                </a:solidFill>
              </a:rPr>
            </a:br>
            <a:r>
              <a:rPr lang="fr-FR" dirty="0" smtClean="0">
                <a:solidFill>
                  <a:schemeClr val="tx1"/>
                </a:solidFill>
              </a:rPr>
              <a:t>— Que se passe-t-il ?</a:t>
            </a:r>
            <a:br>
              <a:rPr lang="fr-FR" dirty="0" smtClean="0">
                <a:solidFill>
                  <a:schemeClr val="tx1"/>
                </a:solidFill>
              </a:rPr>
            </a:br>
            <a:r>
              <a:rPr lang="fr-FR" dirty="0" smtClean="0">
                <a:solidFill>
                  <a:schemeClr val="tx1"/>
                </a:solidFill>
              </a:rPr>
              <a:t>— </a:t>
            </a:r>
            <a:r>
              <a:rPr lang="fr-FR" b="1" i="1" dirty="0" smtClean="0">
                <a:solidFill>
                  <a:schemeClr val="tx1"/>
                </a:solidFill>
              </a:rPr>
              <a:t>Il a beaucoup de fièvre et il a mal à la gorge</a:t>
            </a:r>
            <a:r>
              <a:rPr lang="fr-FR" dirty="0" smtClean="0">
                <a:solidFill>
                  <a:schemeClr val="tx1"/>
                </a:solidFill>
              </a:rPr>
              <a:t>.</a:t>
            </a:r>
            <a:br>
              <a:rPr lang="fr-FR" dirty="0" smtClean="0">
                <a:solidFill>
                  <a:schemeClr val="tx1"/>
                </a:solidFill>
              </a:rPr>
            </a:br>
            <a:r>
              <a:rPr lang="fr-FR" dirty="0" smtClean="0">
                <a:solidFill>
                  <a:schemeClr val="tx1"/>
                </a:solidFill>
              </a:rPr>
              <a:t>— Comment s’appelle le malade ? Où habite-t-il ?</a:t>
            </a:r>
            <a:br>
              <a:rPr lang="fr-FR" dirty="0" smtClean="0">
                <a:solidFill>
                  <a:schemeClr val="tx1"/>
                </a:solidFill>
              </a:rPr>
            </a:br>
            <a:r>
              <a:rPr lang="fr-FR" dirty="0" smtClean="0">
                <a:solidFill>
                  <a:schemeClr val="tx1"/>
                </a:solidFill>
              </a:rPr>
              <a:t>— Il s’appelle Monsieur Le Gallo et habite rue des gravilliers. Quand le médecin pourra-t-il venir ?</a:t>
            </a:r>
            <a:br>
              <a:rPr lang="fr-FR" dirty="0" smtClean="0">
                <a:solidFill>
                  <a:schemeClr val="tx1"/>
                </a:solidFill>
              </a:rPr>
            </a:br>
            <a:r>
              <a:rPr lang="fr-FR" dirty="0" smtClean="0">
                <a:solidFill>
                  <a:schemeClr val="tx1"/>
                </a:solidFill>
              </a:rPr>
              <a:t>— Je vais l’appeler tout de suite, il sera là dans un quart d’heure.</a:t>
            </a:r>
            <a:br>
              <a:rPr lang="fr-FR" dirty="0" smtClean="0">
                <a:solidFill>
                  <a:schemeClr val="tx1"/>
                </a:solidFill>
              </a:rPr>
            </a:br>
            <a:r>
              <a:rPr lang="fr-FR" dirty="0" smtClean="0">
                <a:solidFill>
                  <a:schemeClr val="tx1"/>
                </a:solidFill>
              </a:rPr>
              <a:t>— Merci beaucoup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i="1" dirty="0" smtClean="0">
                <a:solidFill>
                  <a:srgbClr val="FF0000"/>
                </a:solidFill>
              </a:rPr>
              <a:t>C’est S.O.S. médecin</a:t>
            </a:r>
            <a:endParaRPr lang="ru-RU" b="1" i="1" dirty="0">
              <a:solidFill>
                <a:srgbClr val="FF0000"/>
              </a:solidFill>
            </a:endParaRPr>
          </a:p>
        </p:txBody>
      </p:sp>
      <p:pic>
        <p:nvPicPr>
          <p:cNvPr id="2050" name="Picture 2" descr="C:\Users\user\Desktop\prendre_rendez-vous_chez_le_medecin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4288" y="332656"/>
            <a:ext cx="1800225" cy="34290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872067" y="1700808"/>
            <a:ext cx="7408333" cy="4425355"/>
          </a:xfrm>
        </p:spPr>
        <p:txBody>
          <a:bodyPr/>
          <a:lstStyle/>
          <a:p>
            <a:r>
              <a:rPr lang="fr-FR" dirty="0" smtClean="0">
                <a:solidFill>
                  <a:schemeClr val="tx1"/>
                </a:solidFill>
              </a:rPr>
              <a:t>— Bonjour. Je voudrais voir le dentiste.</a:t>
            </a:r>
            <a:br>
              <a:rPr lang="fr-FR" dirty="0" smtClean="0">
                <a:solidFill>
                  <a:schemeClr val="tx1"/>
                </a:solidFill>
              </a:rPr>
            </a:br>
            <a:r>
              <a:rPr lang="fr-FR" dirty="0" smtClean="0">
                <a:solidFill>
                  <a:schemeClr val="tx1"/>
                </a:solidFill>
              </a:rPr>
              <a:t>— Qu’avez-vous ?</a:t>
            </a:r>
            <a:br>
              <a:rPr lang="fr-FR" dirty="0" smtClean="0">
                <a:solidFill>
                  <a:schemeClr val="tx1"/>
                </a:solidFill>
              </a:rPr>
            </a:br>
            <a:r>
              <a:rPr lang="fr-FR" dirty="0" smtClean="0">
                <a:solidFill>
                  <a:schemeClr val="tx1"/>
                </a:solidFill>
              </a:rPr>
              <a:t>— </a:t>
            </a:r>
            <a:r>
              <a:rPr lang="fr-FR" b="1" i="1" dirty="0" smtClean="0">
                <a:solidFill>
                  <a:schemeClr val="tx1"/>
                </a:solidFill>
              </a:rPr>
              <a:t>J’ai très mal aux dents.</a:t>
            </a:r>
            <a:r>
              <a:rPr lang="fr-FR" dirty="0" smtClean="0">
                <a:solidFill>
                  <a:schemeClr val="tx1"/>
                </a:solidFill>
              </a:rPr>
              <a:t/>
            </a:r>
            <a:br>
              <a:rPr lang="fr-FR" dirty="0" smtClean="0">
                <a:solidFill>
                  <a:schemeClr val="tx1"/>
                </a:solidFill>
              </a:rPr>
            </a:br>
            <a:r>
              <a:rPr lang="fr-FR" dirty="0" smtClean="0">
                <a:solidFill>
                  <a:schemeClr val="tx1"/>
                </a:solidFill>
              </a:rPr>
              <a:t>— Je vois. Pouvez-vous venir cet après-midi ?</a:t>
            </a:r>
            <a:br>
              <a:rPr lang="fr-FR" dirty="0" smtClean="0">
                <a:solidFill>
                  <a:schemeClr val="tx1"/>
                </a:solidFill>
              </a:rPr>
            </a:br>
            <a:r>
              <a:rPr lang="fr-FR" dirty="0" smtClean="0">
                <a:solidFill>
                  <a:schemeClr val="tx1"/>
                </a:solidFill>
              </a:rPr>
              <a:t>— Oui, ça me va.</a:t>
            </a:r>
            <a:br>
              <a:rPr lang="fr-FR" dirty="0" smtClean="0">
                <a:solidFill>
                  <a:schemeClr val="tx1"/>
                </a:solidFill>
              </a:rPr>
            </a:br>
            <a:r>
              <a:rPr lang="fr-FR" dirty="0" smtClean="0">
                <a:solidFill>
                  <a:schemeClr val="tx1"/>
                </a:solidFill>
              </a:rPr>
              <a:t>— Je vous note à 16 heures.</a:t>
            </a:r>
            <a:br>
              <a:rPr lang="fr-FR" dirty="0" smtClean="0">
                <a:solidFill>
                  <a:schemeClr val="tx1"/>
                </a:solidFill>
              </a:rPr>
            </a:br>
            <a:r>
              <a:rPr lang="fr-FR" dirty="0" smtClean="0">
                <a:solidFill>
                  <a:schemeClr val="tx1"/>
                </a:solidFill>
              </a:rPr>
              <a:t>— Merci.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i="1" dirty="0" err="1" smtClean="0">
                <a:solidFill>
                  <a:srgbClr val="FF0000"/>
                </a:solidFill>
              </a:rPr>
              <a:t>Puis</a:t>
            </a:r>
            <a:r>
              <a:rPr lang="en-US" b="1" i="1" dirty="0" smtClean="0">
                <a:solidFill>
                  <a:srgbClr val="FF0000"/>
                </a:solidFill>
              </a:rPr>
              <a:t>-je </a:t>
            </a:r>
            <a:r>
              <a:rPr lang="en-US" b="1" i="1" dirty="0" err="1" smtClean="0">
                <a:solidFill>
                  <a:srgbClr val="FF0000"/>
                </a:solidFill>
              </a:rPr>
              <a:t>prendre</a:t>
            </a:r>
            <a:r>
              <a:rPr lang="en-US" b="1" i="1" dirty="0" smtClean="0">
                <a:solidFill>
                  <a:srgbClr val="FF0000"/>
                </a:solidFill>
              </a:rPr>
              <a:t> </a:t>
            </a:r>
            <a:r>
              <a:rPr lang="en-US" b="1" i="1" dirty="0" err="1" smtClean="0">
                <a:solidFill>
                  <a:srgbClr val="FF0000"/>
                </a:solidFill>
              </a:rPr>
              <a:t>rendez-vous</a:t>
            </a:r>
            <a:r>
              <a:rPr lang="en-US" b="1" i="1" dirty="0" smtClean="0">
                <a:solidFill>
                  <a:srgbClr val="FF0000"/>
                </a:solidFill>
              </a:rPr>
              <a:t> chez le </a:t>
            </a:r>
            <a:r>
              <a:rPr lang="en-US" b="1" i="1" dirty="0" err="1" smtClean="0">
                <a:solidFill>
                  <a:srgbClr val="FF0000"/>
                </a:solidFill>
              </a:rPr>
              <a:t>dentiste</a:t>
            </a:r>
            <a:r>
              <a:rPr lang="en-US" b="1" i="1" dirty="0" smtClean="0">
                <a:solidFill>
                  <a:srgbClr val="FF0000"/>
                </a:solidFill>
              </a:rPr>
              <a:t>?</a:t>
            </a:r>
            <a:endParaRPr lang="ru-RU" dirty="0"/>
          </a:p>
        </p:txBody>
      </p:sp>
      <p:pic>
        <p:nvPicPr>
          <p:cNvPr id="1027" name="Picture 3" descr="C:\Users\user\Desktop\Je_voudrais_voir_le_dentiste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20072" y="3717032"/>
            <a:ext cx="3305175" cy="24003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971600" y="2060848"/>
            <a:ext cx="7408333" cy="4569371"/>
          </a:xfrm>
        </p:spPr>
        <p:txBody>
          <a:bodyPr>
            <a:normAutofit/>
          </a:bodyPr>
          <a:lstStyle/>
          <a:p>
            <a:r>
              <a:rPr lang="fr-FR" sz="2000" dirty="0" smtClean="0">
                <a:solidFill>
                  <a:schemeClr val="tx1"/>
                </a:solidFill>
              </a:rPr>
              <a:t>— Il y a une dent qui me fait très mal.</a:t>
            </a:r>
            <a:br>
              <a:rPr lang="fr-FR" sz="2000" dirty="0" smtClean="0">
                <a:solidFill>
                  <a:schemeClr val="tx1"/>
                </a:solidFill>
              </a:rPr>
            </a:br>
            <a:r>
              <a:rPr lang="fr-FR" sz="2000" dirty="0" smtClean="0">
                <a:solidFill>
                  <a:schemeClr val="tx1"/>
                </a:solidFill>
              </a:rPr>
              <a:t>— C’est laquelle ?</a:t>
            </a:r>
            <a:br>
              <a:rPr lang="fr-FR" sz="2000" dirty="0" smtClean="0">
                <a:solidFill>
                  <a:schemeClr val="tx1"/>
                </a:solidFill>
              </a:rPr>
            </a:br>
            <a:r>
              <a:rPr lang="fr-FR" sz="2000" dirty="0" smtClean="0">
                <a:solidFill>
                  <a:schemeClr val="tx1"/>
                </a:solidFill>
              </a:rPr>
              <a:t>— Celle-ci. Le plombage est parti.</a:t>
            </a:r>
            <a:br>
              <a:rPr lang="fr-FR" sz="2000" dirty="0" smtClean="0">
                <a:solidFill>
                  <a:schemeClr val="tx1"/>
                </a:solidFill>
              </a:rPr>
            </a:br>
            <a:r>
              <a:rPr lang="fr-FR" sz="2000" dirty="0" smtClean="0">
                <a:solidFill>
                  <a:schemeClr val="tx1"/>
                </a:solidFill>
              </a:rPr>
              <a:t>— On va voir ça. </a:t>
            </a:r>
            <a:r>
              <a:rPr lang="fr-FR" sz="2000" b="1" dirty="0" smtClean="0">
                <a:solidFill>
                  <a:schemeClr val="tx1"/>
                </a:solidFill>
              </a:rPr>
              <a:t>Vous avez une carie à cette dent</a:t>
            </a:r>
            <a:r>
              <a:rPr lang="fr-FR" sz="2000" dirty="0" smtClean="0">
                <a:solidFill>
                  <a:schemeClr val="tx1"/>
                </a:solidFill>
              </a:rPr>
              <a:t>. Ça fait mal ?</a:t>
            </a:r>
            <a:br>
              <a:rPr lang="fr-FR" sz="2000" dirty="0" smtClean="0">
                <a:solidFill>
                  <a:schemeClr val="tx1"/>
                </a:solidFill>
              </a:rPr>
            </a:br>
            <a:r>
              <a:rPr lang="fr-FR" sz="2000" dirty="0" smtClean="0">
                <a:solidFill>
                  <a:schemeClr val="tx1"/>
                </a:solidFill>
              </a:rPr>
              <a:t>— Oui, très mal.</a:t>
            </a:r>
            <a:br>
              <a:rPr lang="fr-FR" sz="2000" dirty="0" smtClean="0">
                <a:solidFill>
                  <a:schemeClr val="tx1"/>
                </a:solidFill>
              </a:rPr>
            </a:br>
            <a:r>
              <a:rPr lang="fr-FR" sz="2000" dirty="0" smtClean="0">
                <a:solidFill>
                  <a:schemeClr val="tx1"/>
                </a:solidFill>
              </a:rPr>
              <a:t>— </a:t>
            </a:r>
            <a:r>
              <a:rPr lang="fr-FR" sz="2000" b="1" dirty="0" smtClean="0">
                <a:solidFill>
                  <a:schemeClr val="tx1"/>
                </a:solidFill>
              </a:rPr>
              <a:t>Il faut dévitaliser la dent</a:t>
            </a:r>
            <a:r>
              <a:rPr lang="fr-FR" sz="2000" dirty="0" smtClean="0">
                <a:solidFill>
                  <a:schemeClr val="tx1"/>
                </a:solidFill>
              </a:rPr>
              <a:t>.</a:t>
            </a:r>
            <a:br>
              <a:rPr lang="fr-FR" sz="2000" dirty="0" smtClean="0">
                <a:solidFill>
                  <a:schemeClr val="tx1"/>
                </a:solidFill>
              </a:rPr>
            </a:br>
            <a:r>
              <a:rPr lang="fr-FR" sz="2000" dirty="0" smtClean="0">
                <a:solidFill>
                  <a:schemeClr val="tx1"/>
                </a:solidFill>
              </a:rPr>
              <a:t>— Vous allez arracher la dent ?</a:t>
            </a:r>
            <a:br>
              <a:rPr lang="fr-FR" sz="2000" dirty="0" smtClean="0">
                <a:solidFill>
                  <a:schemeClr val="tx1"/>
                </a:solidFill>
              </a:rPr>
            </a:br>
            <a:r>
              <a:rPr lang="fr-FR" sz="2000" dirty="0" smtClean="0">
                <a:solidFill>
                  <a:schemeClr val="tx1"/>
                </a:solidFill>
              </a:rPr>
              <a:t>— Non, on peut encore la sauver. N’ayez pas peur. Je vais vous </a:t>
            </a:r>
            <a:r>
              <a:rPr lang="fr-FR" sz="2000" i="1" dirty="0" smtClean="0">
                <a:solidFill>
                  <a:schemeClr val="tx1"/>
                </a:solidFill>
              </a:rPr>
              <a:t>faire une anesthésie</a:t>
            </a:r>
            <a:r>
              <a:rPr lang="fr-FR" sz="2000" dirty="0" smtClean="0">
                <a:solidFill>
                  <a:schemeClr val="tx1"/>
                </a:solidFill>
              </a:rPr>
              <a:t>.</a:t>
            </a:r>
            <a:br>
              <a:rPr lang="fr-FR" sz="2000" dirty="0" smtClean="0">
                <a:solidFill>
                  <a:schemeClr val="tx1"/>
                </a:solidFill>
              </a:rPr>
            </a:br>
            <a:r>
              <a:rPr lang="fr-FR" sz="2000" dirty="0" smtClean="0">
                <a:solidFill>
                  <a:schemeClr val="tx1"/>
                </a:solidFill>
              </a:rPr>
              <a:t>— Oui, docteur.</a:t>
            </a:r>
            <a:br>
              <a:rPr lang="fr-FR" sz="2000" dirty="0" smtClean="0">
                <a:solidFill>
                  <a:schemeClr val="tx1"/>
                </a:solidFill>
              </a:rPr>
            </a:br>
            <a:r>
              <a:rPr lang="fr-FR" sz="2000" dirty="0" smtClean="0">
                <a:solidFill>
                  <a:schemeClr val="tx1"/>
                </a:solidFill>
              </a:rPr>
              <a:t>— Aujourd’hui, je vais vous </a:t>
            </a:r>
            <a:r>
              <a:rPr lang="fr-FR" sz="2000" i="1" dirty="0" smtClean="0">
                <a:solidFill>
                  <a:schemeClr val="tx1"/>
                </a:solidFill>
              </a:rPr>
              <a:t>faire un plombage provisoire</a:t>
            </a:r>
            <a:r>
              <a:rPr lang="fr-FR" sz="2000" dirty="0" smtClean="0">
                <a:solidFill>
                  <a:schemeClr val="tx1"/>
                </a:solidFill>
              </a:rPr>
              <a:t>. Revenez me voir d’ici 2 jours. Et pour l’instant, ne mangez rien pendant 2 heures.</a:t>
            </a: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074448"/>
          </a:xfrm>
        </p:spPr>
        <p:txBody>
          <a:bodyPr/>
          <a:lstStyle/>
          <a:p>
            <a:r>
              <a:rPr lang="en-US" b="1" i="1" dirty="0" smtClean="0">
                <a:solidFill>
                  <a:srgbClr val="FF0000"/>
                </a:solidFill>
              </a:rPr>
              <a:t>Chez le </a:t>
            </a:r>
            <a:r>
              <a:rPr lang="en-US" b="1" i="1" dirty="0" err="1" smtClean="0">
                <a:solidFill>
                  <a:srgbClr val="FF0000"/>
                </a:solidFill>
              </a:rPr>
              <a:t>dentiste</a:t>
            </a:r>
            <a:endParaRPr lang="ru-RU" b="1" i="1" dirty="0">
              <a:solidFill>
                <a:srgbClr val="FF0000"/>
              </a:solidFill>
            </a:endParaRPr>
          </a:p>
        </p:txBody>
      </p:sp>
      <p:pic>
        <p:nvPicPr>
          <p:cNvPr id="10242" name="Picture 2" descr="C:\Users\user\Desktop\Без названия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16216" y="980728"/>
            <a:ext cx="2266950" cy="20193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700809"/>
            <a:ext cx="7408333" cy="3744416"/>
          </a:xfrm>
        </p:spPr>
        <p:txBody>
          <a:bodyPr>
            <a:normAutofit fontScale="92500" lnSpcReduction="10000"/>
          </a:bodyPr>
          <a:lstStyle/>
          <a:p>
            <a:r>
              <a:rPr lang="fr-FR" dirty="0" smtClean="0">
                <a:solidFill>
                  <a:schemeClr val="tx1"/>
                </a:solidFill>
              </a:rPr>
              <a:t> Bonjour. Vous êtes déjà venu chez nous ?</a:t>
            </a:r>
            <a:br>
              <a:rPr lang="fr-FR" dirty="0" smtClean="0">
                <a:solidFill>
                  <a:schemeClr val="tx1"/>
                </a:solidFill>
              </a:rPr>
            </a:br>
            <a:r>
              <a:rPr lang="fr-FR" dirty="0" smtClean="0">
                <a:solidFill>
                  <a:schemeClr val="tx1"/>
                </a:solidFill>
              </a:rPr>
              <a:t>— Non.</a:t>
            </a:r>
            <a:br>
              <a:rPr lang="fr-FR" dirty="0" smtClean="0">
                <a:solidFill>
                  <a:schemeClr val="tx1"/>
                </a:solidFill>
              </a:rPr>
            </a:br>
            <a:r>
              <a:rPr lang="fr-FR" dirty="0" smtClean="0">
                <a:solidFill>
                  <a:schemeClr val="tx1"/>
                </a:solidFill>
              </a:rPr>
              <a:t>— Alors nous devons d’abord vous </a:t>
            </a:r>
            <a:r>
              <a:rPr lang="fr-FR" i="1" dirty="0" smtClean="0">
                <a:solidFill>
                  <a:schemeClr val="tx1"/>
                </a:solidFill>
              </a:rPr>
              <a:t>faire une fiche</a:t>
            </a:r>
            <a:r>
              <a:rPr lang="fr-FR" dirty="0" smtClean="0">
                <a:solidFill>
                  <a:schemeClr val="tx1"/>
                </a:solidFill>
              </a:rPr>
              <a:t>.</a:t>
            </a:r>
            <a:br>
              <a:rPr lang="fr-FR" dirty="0" smtClean="0">
                <a:solidFill>
                  <a:schemeClr val="tx1"/>
                </a:solidFill>
              </a:rPr>
            </a:br>
            <a:r>
              <a:rPr lang="fr-FR" dirty="0" smtClean="0">
                <a:solidFill>
                  <a:schemeClr val="tx1"/>
                </a:solidFill>
              </a:rPr>
              <a:t>— Est-ce que je dois la remplir moi-même ?</a:t>
            </a:r>
            <a:br>
              <a:rPr lang="fr-FR" dirty="0" smtClean="0">
                <a:solidFill>
                  <a:schemeClr val="tx1"/>
                </a:solidFill>
              </a:rPr>
            </a:br>
            <a:r>
              <a:rPr lang="fr-FR" dirty="0" smtClean="0">
                <a:solidFill>
                  <a:schemeClr val="tx1"/>
                </a:solidFill>
              </a:rPr>
              <a:t>— Oui s’il vous plaît. J’attire tout particulièrement votre attention sur les informations à donner en bas.</a:t>
            </a:r>
            <a:br>
              <a:rPr lang="fr-FR" dirty="0" smtClean="0">
                <a:solidFill>
                  <a:schemeClr val="tx1"/>
                </a:solidFill>
              </a:rPr>
            </a:br>
            <a:r>
              <a:rPr lang="fr-FR" dirty="0" smtClean="0">
                <a:solidFill>
                  <a:schemeClr val="tx1"/>
                </a:solidFill>
              </a:rPr>
              <a:t>— Employeur... que dois-je écrire ?</a:t>
            </a:r>
            <a:br>
              <a:rPr lang="fr-FR" dirty="0" smtClean="0">
                <a:solidFill>
                  <a:schemeClr val="tx1"/>
                </a:solidFill>
              </a:rPr>
            </a:br>
            <a:r>
              <a:rPr lang="fr-FR" dirty="0" smtClean="0">
                <a:solidFill>
                  <a:schemeClr val="tx1"/>
                </a:solidFill>
              </a:rPr>
              <a:t>— Écrivez le nom et l’adresse de l’entreprise où vous travaillez. Ensuite, indiquez de quelle caisse de sécurité sociale vous dépendez.</a:t>
            </a:r>
            <a:br>
              <a:rPr lang="fr-FR" dirty="0" smtClean="0">
                <a:solidFill>
                  <a:schemeClr val="tx1"/>
                </a:solidFill>
              </a:rPr>
            </a:br>
            <a:r>
              <a:rPr lang="fr-FR" dirty="0" smtClean="0">
                <a:solidFill>
                  <a:schemeClr val="tx1"/>
                </a:solidFill>
              </a:rPr>
              <a:t>— C’est bon comme ça ?</a:t>
            </a:r>
            <a:br>
              <a:rPr lang="fr-FR" dirty="0" smtClean="0">
                <a:solidFill>
                  <a:schemeClr val="tx1"/>
                </a:solidFill>
              </a:rPr>
            </a:br>
            <a:r>
              <a:rPr lang="fr-FR" dirty="0" smtClean="0">
                <a:solidFill>
                  <a:schemeClr val="tx1"/>
                </a:solidFill>
              </a:rPr>
              <a:t>— Oui, merci.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i="1" dirty="0" err="1" smtClean="0">
                <a:solidFill>
                  <a:srgbClr val="FF0000"/>
                </a:solidFill>
              </a:rPr>
              <a:t>Puis</a:t>
            </a:r>
            <a:r>
              <a:rPr lang="en-US" b="1" i="1" dirty="0" smtClean="0">
                <a:solidFill>
                  <a:srgbClr val="FF0000"/>
                </a:solidFill>
              </a:rPr>
              <a:t>-je </a:t>
            </a:r>
            <a:r>
              <a:rPr lang="en-US" b="1" i="1" dirty="0" err="1" smtClean="0">
                <a:solidFill>
                  <a:srgbClr val="FF0000"/>
                </a:solidFill>
              </a:rPr>
              <a:t>prendre</a:t>
            </a:r>
            <a:r>
              <a:rPr lang="en-US" b="1" i="1" dirty="0" smtClean="0">
                <a:solidFill>
                  <a:srgbClr val="FF0000"/>
                </a:solidFill>
              </a:rPr>
              <a:t> </a:t>
            </a:r>
            <a:r>
              <a:rPr lang="en-US" b="1" i="1" dirty="0" err="1" smtClean="0">
                <a:solidFill>
                  <a:srgbClr val="FF0000"/>
                </a:solidFill>
              </a:rPr>
              <a:t>rendez-vous</a:t>
            </a:r>
            <a:r>
              <a:rPr lang="en-US" b="1" i="1" dirty="0" smtClean="0">
                <a:solidFill>
                  <a:srgbClr val="FF0000"/>
                </a:solidFill>
              </a:rPr>
              <a:t> </a:t>
            </a:r>
            <a:r>
              <a:rPr lang="en-US" b="1" i="1" dirty="0">
                <a:solidFill>
                  <a:srgbClr val="FF0000"/>
                </a:solidFill>
              </a:rPr>
              <a:t>chez </a:t>
            </a:r>
            <a:r>
              <a:rPr lang="en-US" b="1" i="1" dirty="0" smtClean="0">
                <a:solidFill>
                  <a:srgbClr val="FF0000"/>
                </a:solidFill>
              </a:rPr>
              <a:t>le </a:t>
            </a:r>
            <a:r>
              <a:rPr lang="en-US" b="1" i="1" dirty="0" err="1" smtClean="0">
                <a:solidFill>
                  <a:srgbClr val="FF0000"/>
                </a:solidFill>
              </a:rPr>
              <a:t>médecin</a:t>
            </a:r>
            <a:r>
              <a:rPr lang="en-US" b="1" i="1" dirty="0" smtClean="0">
                <a:solidFill>
                  <a:srgbClr val="FF0000"/>
                </a:solidFill>
              </a:rPr>
              <a:t> ?</a:t>
            </a:r>
            <a:endParaRPr lang="ru-RU" b="1" i="1" dirty="0">
              <a:solidFill>
                <a:srgbClr val="FF0000"/>
              </a:solidFill>
            </a:endParaRPr>
          </a:p>
        </p:txBody>
      </p:sp>
      <p:pic>
        <p:nvPicPr>
          <p:cNvPr id="9220" name="Picture 4" descr="C:\Users\user\Desktop\imag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36096" y="4581128"/>
            <a:ext cx="2209800" cy="20669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596357262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131</TotalTime>
  <Words>599</Words>
  <Application>Microsoft Office PowerPoint</Application>
  <PresentationFormat>Экран (4:3)</PresentationFormat>
  <Paragraphs>130</Paragraphs>
  <Slides>26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27" baseType="lpstr">
      <vt:lpstr>Волна</vt:lpstr>
      <vt:lpstr>Государственное автономное профессиональное образовательное учреждение Саратовской области  «Саратовский областной базовый медицинский колледж»</vt:lpstr>
      <vt:lpstr>Слайд 2</vt:lpstr>
      <vt:lpstr>Chez le médecin Медицинская лексика в устойчивых конструкциях с глаголами avoir и être </vt:lpstr>
      <vt:lpstr>Exercice:</vt:lpstr>
      <vt:lpstr>Dois-je appeler un médecin?</vt:lpstr>
      <vt:lpstr>C’est S.O.S. médecin</vt:lpstr>
      <vt:lpstr>Puis-je prendre rendez-vous chez le dentiste?</vt:lpstr>
      <vt:lpstr>Chez le dentiste</vt:lpstr>
      <vt:lpstr>Puis-je prendre rendez-vous chez le médecin ?</vt:lpstr>
      <vt:lpstr>Pas d‘appetit</vt:lpstr>
      <vt:lpstr>J'ai des insomnies.</vt:lpstr>
      <vt:lpstr>Que se passe-t-il, vous êtes malade?</vt:lpstr>
      <vt:lpstr>Chez le généraliste</vt:lpstr>
      <vt:lpstr>J'ai mal à...</vt:lpstr>
      <vt:lpstr>Que dois-je prendre? La consultation chez le médecin</vt:lpstr>
      <vt:lpstr>Suivez l‘ordonnance</vt:lpstr>
      <vt:lpstr>Vous devez rester au lit</vt:lpstr>
      <vt:lpstr>Vous devez rester au lit.</vt:lpstr>
      <vt:lpstr>Mélanie est malade. 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Государственное автономное профессиональное образовательное учреждение Саратовской области «Саратовский областной базовый медицинский колледж»</dc:title>
  <dc:creator>User</dc:creator>
  <cp:lastModifiedBy>user</cp:lastModifiedBy>
  <cp:revision>46</cp:revision>
  <dcterms:created xsi:type="dcterms:W3CDTF">2018-02-20T05:55:16Z</dcterms:created>
  <dcterms:modified xsi:type="dcterms:W3CDTF">2018-03-25T15:24:57Z</dcterms:modified>
</cp:coreProperties>
</file>