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76" r:id="rId4"/>
    <p:sldId id="260" r:id="rId5"/>
    <p:sldId id="272" r:id="rId6"/>
    <p:sldId id="264" r:id="rId7"/>
    <p:sldId id="270" r:id="rId8"/>
    <p:sldId id="278" r:id="rId9"/>
    <p:sldId id="273" r:id="rId10"/>
    <p:sldId id="274" r:id="rId11"/>
    <p:sldId id="275" r:id="rId12"/>
    <p:sldId id="277" r:id="rId13"/>
    <p:sldId id="279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F06A87B-627A-41F4-964D-9F1FA605ECA2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D782530-154A-40C3-A18F-29D1B28C6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A87B-627A-41F4-964D-9F1FA605ECA2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82530-154A-40C3-A18F-29D1B28C6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A87B-627A-41F4-964D-9F1FA605ECA2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82530-154A-40C3-A18F-29D1B28C6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F06A87B-627A-41F4-964D-9F1FA605ECA2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D782530-154A-40C3-A18F-29D1B28C6C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F06A87B-627A-41F4-964D-9F1FA605ECA2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D782530-154A-40C3-A18F-29D1B28C6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A87B-627A-41F4-964D-9F1FA605ECA2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82530-154A-40C3-A18F-29D1B28C6C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A87B-627A-41F4-964D-9F1FA605ECA2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82530-154A-40C3-A18F-29D1B28C6C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F06A87B-627A-41F4-964D-9F1FA605ECA2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D782530-154A-40C3-A18F-29D1B28C6C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A87B-627A-41F4-964D-9F1FA605ECA2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82530-154A-40C3-A18F-29D1B28C6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F06A87B-627A-41F4-964D-9F1FA605ECA2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D782530-154A-40C3-A18F-29D1B28C6C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F06A87B-627A-41F4-964D-9F1FA605ECA2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D782530-154A-40C3-A18F-29D1B28C6C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F06A87B-627A-41F4-964D-9F1FA605ECA2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D782530-154A-40C3-A18F-29D1B28C6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\Desktop\1003247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071546"/>
            <a:ext cx="2924173" cy="30003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7752" y="1142984"/>
            <a:ext cx="4100514" cy="242889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Ложные друзья переводчика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933056"/>
            <a:ext cx="4818298" cy="2448272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Выполнила: </a:t>
            </a:r>
            <a:r>
              <a:rPr lang="ru-RU" dirty="0" err="1" smtClean="0"/>
              <a:t>Левтерова</a:t>
            </a:r>
            <a:r>
              <a:rPr lang="ru-RU" dirty="0" smtClean="0"/>
              <a:t> Е.С.,</a:t>
            </a:r>
          </a:p>
          <a:p>
            <a:r>
              <a:rPr lang="ru-RU" dirty="0" smtClean="0"/>
              <a:t>студентка 2 курса,</a:t>
            </a:r>
          </a:p>
          <a:p>
            <a:r>
              <a:rPr lang="ru-RU" dirty="0" smtClean="0"/>
              <a:t>специальность Сестринское дело</a:t>
            </a:r>
          </a:p>
          <a:p>
            <a:r>
              <a:rPr lang="ru-RU" dirty="0" smtClean="0"/>
              <a:t>Руководитель: Семенова Н.В., преподаватель дисциплины «Иностранный (английский) язык»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00232" y="285728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ГБПОУ «Тольяттинский медколледж»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63093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071546"/>
            <a:ext cx="4824536" cy="5402406"/>
          </a:xfrm>
        </p:spPr>
        <p:txBody>
          <a:bodyPr/>
          <a:lstStyle/>
          <a:p>
            <a:pPr lvl="0"/>
            <a:r>
              <a:rPr lang="ru-RU" b="1" dirty="0" smtClean="0"/>
              <a:t>Случайные совпадения</a:t>
            </a:r>
          </a:p>
          <a:p>
            <a:pPr lvl="0" algn="ctr">
              <a:buNone/>
            </a:pPr>
            <a:r>
              <a:rPr lang="ru-RU" dirty="0" smtClean="0"/>
              <a:t>Например:</a:t>
            </a:r>
          </a:p>
          <a:p>
            <a:pPr lvl="0" algn="ctr">
              <a:buNone/>
            </a:pPr>
            <a:r>
              <a:rPr lang="ru-RU" b="1" i="1" dirty="0" smtClean="0"/>
              <a:t>комплекция</a:t>
            </a:r>
            <a:r>
              <a:rPr lang="ru-RU" dirty="0" smtClean="0"/>
              <a:t> – телосложение,</a:t>
            </a:r>
          </a:p>
          <a:p>
            <a:pPr lvl="0" algn="ctr">
              <a:buNone/>
            </a:pPr>
            <a:r>
              <a:rPr lang="ru-RU" b="1" i="1" dirty="0" err="1" smtClean="0"/>
              <a:t>complexion</a:t>
            </a:r>
            <a:r>
              <a:rPr lang="ru-RU" dirty="0" smtClean="0"/>
              <a:t> – цвет лица</a:t>
            </a:r>
          </a:p>
          <a:p>
            <a:endParaRPr lang="ru-RU" dirty="0"/>
          </a:p>
        </p:txBody>
      </p:sp>
      <p:pic>
        <p:nvPicPr>
          <p:cNvPr id="7" name="Рисунок 6" descr="IMG_93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645024"/>
            <a:ext cx="7142186" cy="2814655"/>
          </a:xfrm>
          <a:prstGeom prst="rect">
            <a:avLst/>
          </a:prstGeom>
        </p:spPr>
      </p:pic>
      <p:pic>
        <p:nvPicPr>
          <p:cNvPr id="8" name="Рисунок 7" descr="IMG_93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0"/>
            <a:ext cx="3649017" cy="3666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93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139952" y="0"/>
            <a:ext cx="4553322" cy="3028144"/>
          </a:xfrm>
          <a:prstGeom prst="rect">
            <a:avLst/>
          </a:prstGeom>
        </p:spPr>
      </p:pic>
      <p:pic>
        <p:nvPicPr>
          <p:cNvPr id="4" name="Рисунок 3" descr="IMG_93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105102" cy="306895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2924944"/>
            <a:ext cx="7467600" cy="352677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Например:</a:t>
            </a:r>
          </a:p>
          <a:p>
            <a:pPr algn="ctr">
              <a:buNone/>
            </a:pPr>
            <a:r>
              <a:rPr lang="ru-RU" b="1" i="1" dirty="0" err="1" smtClean="0"/>
              <a:t>symptomatic</a:t>
            </a:r>
            <a:r>
              <a:rPr lang="ru-RU" b="1" i="1" dirty="0" smtClean="0"/>
              <a:t> </a:t>
            </a:r>
            <a:r>
              <a:rPr lang="ru-RU" b="1" i="1" dirty="0" err="1" smtClean="0"/>
              <a:t>hypertension</a:t>
            </a:r>
            <a:r>
              <a:rPr lang="ru-RU" i="1" dirty="0" smtClean="0"/>
              <a:t> </a:t>
            </a:r>
            <a:r>
              <a:rPr lang="ru-RU" dirty="0" smtClean="0"/>
              <a:t> — артериальная гипертония с клиническими проявлениями, а не «симптоматическая артериальная гипертония», но </a:t>
            </a:r>
            <a:r>
              <a:rPr lang="ru-RU" b="1" i="1" dirty="0" err="1" smtClean="0"/>
              <a:t>symptomatic</a:t>
            </a:r>
            <a:r>
              <a:rPr lang="ru-RU" b="1" i="1" dirty="0" smtClean="0"/>
              <a:t> </a:t>
            </a:r>
            <a:r>
              <a:rPr lang="ru-RU" b="1" i="1" dirty="0" err="1" smtClean="0"/>
              <a:t>therapy</a:t>
            </a:r>
            <a:r>
              <a:rPr lang="ru-RU" i="1" dirty="0" smtClean="0"/>
              <a:t> </a:t>
            </a:r>
            <a:r>
              <a:rPr lang="ru-RU" dirty="0" smtClean="0"/>
              <a:t> — симптоматическая терапия;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прилагательное </a:t>
            </a:r>
            <a:r>
              <a:rPr lang="ru-RU" b="1" i="1" dirty="0" err="1" smtClean="0"/>
              <a:t>oral</a:t>
            </a:r>
            <a:r>
              <a:rPr lang="ru-RU" i="1" dirty="0" smtClean="0"/>
              <a:t> </a:t>
            </a:r>
            <a:r>
              <a:rPr lang="ru-RU" dirty="0" smtClean="0"/>
              <a:t>(лат. </a:t>
            </a:r>
            <a:r>
              <a:rPr lang="ru-RU" dirty="0" err="1" smtClean="0"/>
              <a:t>os</a:t>
            </a:r>
            <a:r>
              <a:rPr lang="ru-RU" dirty="0" smtClean="0"/>
              <a:t> , </a:t>
            </a:r>
            <a:r>
              <a:rPr lang="ru-RU" dirty="0" err="1" smtClean="0"/>
              <a:t>oris</a:t>
            </a:r>
            <a:r>
              <a:rPr lang="ru-RU" dirty="0" smtClean="0"/>
              <a:t> ) в английском языке употребляется в разных словосочетаниях для выражения следующих значений – устный экзамен ( </a:t>
            </a:r>
            <a:r>
              <a:rPr lang="ru-RU" dirty="0" err="1" smtClean="0"/>
              <a:t>oral</a:t>
            </a:r>
            <a:r>
              <a:rPr lang="ru-RU" dirty="0" smtClean="0"/>
              <a:t> </a:t>
            </a:r>
            <a:r>
              <a:rPr lang="ru-RU" dirty="0" err="1" smtClean="0"/>
              <a:t>examination</a:t>
            </a:r>
            <a:r>
              <a:rPr lang="ru-RU" dirty="0" smtClean="0"/>
              <a:t>), ротовая полость (</a:t>
            </a:r>
            <a:r>
              <a:rPr lang="ru-RU" dirty="0" err="1" smtClean="0"/>
              <a:t>oral</a:t>
            </a:r>
            <a:r>
              <a:rPr lang="ru-RU" dirty="0" smtClean="0"/>
              <a:t> </a:t>
            </a:r>
            <a:r>
              <a:rPr lang="ru-RU" dirty="0" err="1" smtClean="0"/>
              <a:t>cavity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9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7658525" cy="453650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548680"/>
            <a:ext cx="7560840" cy="1440160"/>
          </a:xfrm>
        </p:spPr>
        <p:txBody>
          <a:bodyPr>
            <a:noAutofit/>
          </a:bodyPr>
          <a:lstStyle/>
          <a:p>
            <a:r>
              <a:rPr lang="en-US" sz="3200" b="1" i="1" dirty="0" err="1" smtClean="0"/>
              <a:t>Cellulitis</a:t>
            </a:r>
            <a:r>
              <a:rPr lang="en-US" sz="3200" dirty="0" smtClean="0"/>
              <a:t> </a:t>
            </a:r>
            <a:r>
              <a:rPr lang="ru-RU" sz="3200" dirty="0" smtClean="0"/>
              <a:t>– </a:t>
            </a:r>
            <a:r>
              <a:rPr lang="ru-RU" sz="3200" b="1" i="1" dirty="0" smtClean="0"/>
              <a:t>флегмона</a:t>
            </a:r>
            <a:r>
              <a:rPr lang="ru-RU" sz="3200" dirty="0" smtClean="0"/>
              <a:t>, а не </a:t>
            </a:r>
            <a:r>
              <a:rPr lang="ru-RU" sz="3200" dirty="0" err="1" smtClean="0"/>
              <a:t>целлюлит</a:t>
            </a:r>
            <a:endParaRPr lang="ru-RU" sz="3200" dirty="0" smtClean="0"/>
          </a:p>
          <a:p>
            <a:r>
              <a:rPr lang="en-US" sz="3200" b="1" i="1" dirty="0" smtClean="0"/>
              <a:t>Glands – </a:t>
            </a:r>
            <a:r>
              <a:rPr lang="ru-RU" sz="3200" b="1" i="1" dirty="0" smtClean="0"/>
              <a:t>железы, </a:t>
            </a:r>
            <a:r>
              <a:rPr lang="ru-RU" sz="3200" dirty="0" smtClean="0"/>
              <a:t>а не гланды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 smtClean="0"/>
              <a:t>ВЫВОДЫ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787208" cy="2880320"/>
          </a:xfrm>
        </p:spPr>
        <p:txBody>
          <a:bodyPr>
            <a:normAutofit/>
          </a:bodyPr>
          <a:lstStyle/>
          <a:p>
            <a:r>
              <a:rPr lang="ru-RU" dirty="0" smtClean="0"/>
              <a:t>Существует несколько причин возникновения ложных друзей переводчика</a:t>
            </a:r>
          </a:p>
          <a:p>
            <a:r>
              <a:rPr lang="ru-RU" dirty="0" smtClean="0"/>
              <a:t>При изучении английского языка необходимо учитывать этимологию медицинской терминологии</a:t>
            </a:r>
          </a:p>
          <a:p>
            <a:r>
              <a:rPr lang="ru-RU" dirty="0" smtClean="0"/>
              <a:t>При переводе слов, похожих на русские, необходимо быть предельно внимательным</a:t>
            </a:r>
          </a:p>
        </p:txBody>
      </p:sp>
      <p:pic>
        <p:nvPicPr>
          <p:cNvPr id="4" name="Рисунок 3" descr="ЛДП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861048"/>
            <a:ext cx="8519711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9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593804"/>
            <a:ext cx="6637639" cy="4971592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27584" y="332656"/>
            <a:ext cx="7324724" cy="93610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Спасибо за внимание!!!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я\Desktop\BYNK2rlZEA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12629" y="571480"/>
            <a:ext cx="3060404" cy="5500726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071934" y="1214422"/>
            <a:ext cx="3855914" cy="4429156"/>
          </a:xfrm>
        </p:spPr>
        <p:txBody>
          <a:bodyPr>
            <a:normAutofit/>
          </a:bodyPr>
          <a:lstStyle/>
          <a:p>
            <a:r>
              <a:rPr lang="ru-RU" b="1" dirty="0" smtClean="0"/>
              <a:t>Актуальность</a:t>
            </a:r>
            <a:r>
              <a:rPr lang="ru-RU" dirty="0" smtClean="0"/>
              <a:t> данной темы заключается в том, что переводчик постоянно  сталкивается с проблемой ложного отождествления отдельных элементов систем иностранного и родного языков при переводе.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Цель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572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выявить «ложных друзья переводчика» среди медицинской терминологии </a:t>
            </a:r>
          </a:p>
          <a:p>
            <a:r>
              <a:rPr lang="ru-RU" sz="2800" dirty="0" smtClean="0"/>
              <a:t>определить их правильный перевод  </a:t>
            </a:r>
          </a:p>
          <a:p>
            <a:r>
              <a:rPr lang="ru-RU" sz="2800" dirty="0" smtClean="0"/>
              <a:t>выяснить причины возникновения ложных друзей переводчика</a:t>
            </a:r>
            <a:endParaRPr lang="ru-RU" sz="2800" dirty="0"/>
          </a:p>
        </p:txBody>
      </p:sp>
      <p:pic>
        <p:nvPicPr>
          <p:cNvPr id="5" name="Рисунок 4" descr="ЛДП в кавычках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077072"/>
            <a:ext cx="7068716" cy="2596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3394720" cy="64807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задачи: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3495902" cy="4608512"/>
          </a:xfrm>
        </p:spPr>
        <p:txBody>
          <a:bodyPr>
            <a:normAutofit fontScale="77500" lnSpcReduction="20000"/>
          </a:bodyPr>
          <a:lstStyle/>
          <a:p>
            <a:pPr marL="457200" lvl="0" indent="-457200" fontAlgn="base">
              <a:buFont typeface="+mj-lt"/>
              <a:buAutoNum type="arabicPeriod"/>
            </a:pPr>
            <a:r>
              <a:rPr lang="ru-RU" dirty="0" smtClean="0"/>
              <a:t>Изучить теоретический материал о «ложных друзьях переводчика»;</a:t>
            </a:r>
          </a:p>
          <a:p>
            <a:pPr marL="457200" lvl="0" indent="-457200" fontAlgn="base">
              <a:buFont typeface="+mj-lt"/>
              <a:buAutoNum type="arabicPeriod"/>
            </a:pPr>
            <a:endParaRPr lang="ru-RU" dirty="0" smtClean="0"/>
          </a:p>
          <a:p>
            <a:pPr marL="457200" lvl="0" indent="-457200" fontAlgn="base">
              <a:buFont typeface="+mj-lt"/>
              <a:buAutoNum type="arabicPeriod"/>
            </a:pPr>
            <a:r>
              <a:rPr lang="ru-RU" dirty="0" smtClean="0"/>
              <a:t>Описать основные причины появления ложных друзей переводчика;</a:t>
            </a:r>
          </a:p>
          <a:p>
            <a:pPr marL="457200" lvl="0" indent="-457200" fontAlgn="base">
              <a:buFont typeface="+mj-lt"/>
              <a:buAutoNum type="arabicPeriod"/>
            </a:pPr>
            <a:endParaRPr lang="ru-RU" dirty="0" smtClean="0"/>
          </a:p>
          <a:p>
            <a:pPr marL="457200" lvl="0" indent="-457200" fontAlgn="base">
              <a:buFont typeface="+mj-lt"/>
              <a:buAutoNum type="arabicPeriod"/>
            </a:pPr>
            <a:r>
              <a:rPr lang="ru-RU" dirty="0" smtClean="0"/>
              <a:t>Произвести отбор лексического материала.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ru-RU" dirty="0" smtClean="0"/>
              <a:t>Выявить типичные ошибки перевода ложных друзей переводчика</a:t>
            </a:r>
          </a:p>
          <a:p>
            <a:endParaRPr lang="ru-RU" dirty="0"/>
          </a:p>
        </p:txBody>
      </p:sp>
      <p:pic>
        <p:nvPicPr>
          <p:cNvPr id="7" name="Picture 2" descr="C:\Users\я\Desktop\Новая папка (3)\0owiSapFkn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692696"/>
            <a:ext cx="4694531" cy="4950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642910" y="571480"/>
            <a:ext cx="7467600" cy="4873752"/>
          </a:xfrm>
        </p:spPr>
        <p:txBody>
          <a:bodyPr/>
          <a:lstStyle/>
          <a:p>
            <a:pPr algn="ctr" fontAlgn="base">
              <a:buNone/>
            </a:pPr>
            <a:r>
              <a:rPr lang="ru-RU" dirty="0" smtClean="0"/>
              <a:t>Термин «ложные друзья» был введен М. </a:t>
            </a:r>
            <a:r>
              <a:rPr lang="ru-RU" dirty="0" err="1" smtClean="0"/>
              <a:t>Кёсслером</a:t>
            </a:r>
            <a:r>
              <a:rPr lang="ru-RU" dirty="0" smtClean="0"/>
              <a:t> и Ж. </a:t>
            </a:r>
            <a:r>
              <a:rPr lang="ru-RU" dirty="0" err="1" smtClean="0"/>
              <a:t>Дероккиньи</a:t>
            </a:r>
            <a:r>
              <a:rPr lang="ru-RU" dirty="0" smtClean="0"/>
              <a:t> в 1928 году. </a:t>
            </a:r>
          </a:p>
          <a:p>
            <a:pPr fontAlgn="base">
              <a:buNone/>
            </a:pPr>
            <a:r>
              <a:rPr lang="ru-RU" dirty="0" smtClean="0"/>
              <a:t> </a:t>
            </a:r>
          </a:p>
          <a:p>
            <a:pPr fontAlgn="base">
              <a:buNone/>
            </a:pPr>
            <a:r>
              <a:rPr lang="ru-RU" b="1" dirty="0" smtClean="0"/>
              <a:t>	Ложные друзья переводчика</a:t>
            </a:r>
            <a:r>
              <a:rPr lang="ru-RU" dirty="0" smtClean="0"/>
              <a:t> - пара слов в двух языках, похожих по написанию и/или произношению,  но отличающихся в значении.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074242" y="-14644814"/>
            <a:ext cx="345286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окупац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068960"/>
            <a:ext cx="6948264" cy="3402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2858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Причины появления ложных друзей переводчика: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7467600" cy="4873752"/>
          </a:xfrm>
        </p:spPr>
        <p:txBody>
          <a:bodyPr/>
          <a:lstStyle/>
          <a:p>
            <a:pPr marL="457200" indent="-457200" fontAlgn="base"/>
            <a:r>
              <a:rPr lang="ru-RU" dirty="0" smtClean="0"/>
              <a:t> </a:t>
            </a:r>
            <a:r>
              <a:rPr lang="ru-RU" b="1" dirty="0" smtClean="0"/>
              <a:t>Переосмысления в процессе исторического развития </a:t>
            </a:r>
          </a:p>
          <a:p>
            <a:pPr marL="457200" indent="-457200" fontAlgn="base">
              <a:buNone/>
            </a:pPr>
            <a:r>
              <a:rPr lang="ru-RU" b="1" dirty="0" smtClean="0"/>
              <a:t>	(Независимое развитие языков)</a:t>
            </a:r>
          </a:p>
          <a:p>
            <a:pPr algn="ctr" fontAlgn="base">
              <a:buNone/>
            </a:pPr>
            <a:r>
              <a:rPr lang="ru-RU" dirty="0" smtClean="0"/>
              <a:t>Пример:</a:t>
            </a:r>
          </a:p>
          <a:p>
            <a:pPr algn="ctr" fontAlgn="base">
              <a:buNone/>
            </a:pPr>
            <a:r>
              <a:rPr lang="ru-RU" dirty="0" smtClean="0"/>
              <a:t> </a:t>
            </a:r>
            <a:r>
              <a:rPr lang="ru-RU" b="1" i="1" dirty="0" err="1" smtClean="0"/>
              <a:t>Gift</a:t>
            </a:r>
            <a:r>
              <a:rPr lang="ru-RU" dirty="0" smtClean="0"/>
              <a:t>, по-английски - </a:t>
            </a:r>
            <a:r>
              <a:rPr lang="ru-RU" b="1" i="1" dirty="0" smtClean="0"/>
              <a:t>подарок</a:t>
            </a:r>
            <a:r>
              <a:rPr lang="ru-RU" dirty="0" smtClean="0"/>
              <a:t>, </a:t>
            </a:r>
            <a:r>
              <a:rPr lang="ru-RU" b="1" i="1" dirty="0" smtClean="0"/>
              <a:t>одарённость</a:t>
            </a:r>
            <a:r>
              <a:rPr lang="ru-RU" b="1" dirty="0" smtClean="0"/>
              <a:t> </a:t>
            </a:r>
          </a:p>
          <a:p>
            <a:pPr algn="ctr" fontAlgn="base">
              <a:buNone/>
            </a:pPr>
            <a:r>
              <a:rPr lang="ru-RU" dirty="0" smtClean="0"/>
              <a:t>по-немецки — </a:t>
            </a:r>
            <a:r>
              <a:rPr lang="ru-RU" b="1" i="1" dirty="0" smtClean="0"/>
              <a:t>яд</a:t>
            </a:r>
            <a:r>
              <a:rPr lang="ru-RU" i="1" dirty="0" smtClean="0"/>
              <a:t>, </a:t>
            </a:r>
            <a:r>
              <a:rPr lang="ru-RU" b="1" i="1" dirty="0" smtClean="0"/>
              <a:t>отрава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4005064"/>
            <a:ext cx="3974379" cy="265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929251"/>
            <a:ext cx="2096782" cy="26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8147248" cy="3960440"/>
          </a:xfrm>
        </p:spPr>
        <p:txBody>
          <a:bodyPr>
            <a:normAutofit/>
          </a:bodyPr>
          <a:lstStyle/>
          <a:p>
            <a:pPr marL="457200" indent="-457200" algn="ctr"/>
            <a:r>
              <a:rPr lang="ru-RU" b="1" dirty="0" smtClean="0"/>
              <a:t>Изменение значения слова при заимствовании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Пример:</a:t>
            </a:r>
          </a:p>
          <a:p>
            <a:pPr algn="ctr">
              <a:buNone/>
            </a:pPr>
            <a:r>
              <a:rPr lang="ru-RU" dirty="0" smtClean="0"/>
              <a:t>Английское «</a:t>
            </a:r>
            <a:r>
              <a:rPr lang="ru-RU" b="1" i="1" dirty="0" err="1" smtClean="0"/>
              <a:t>old-timer</a:t>
            </a:r>
            <a:r>
              <a:rPr lang="ru-RU" b="1" i="1" dirty="0" smtClean="0"/>
              <a:t>»</a:t>
            </a:r>
            <a:r>
              <a:rPr lang="ru-RU" dirty="0" smtClean="0"/>
              <a:t> (старик, ветеран) было заимствовано многими языками в суженном значении — </a:t>
            </a:r>
            <a:r>
              <a:rPr lang="ru-RU" u="sng" dirty="0" smtClean="0"/>
              <a:t>старинный автомобиль</a:t>
            </a:r>
            <a:r>
              <a:rPr lang="ru-RU" dirty="0" smtClean="0"/>
              <a:t>.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861048"/>
            <a:ext cx="3836006" cy="284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IMG_9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861048"/>
            <a:ext cx="4211960" cy="2834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/>
              <a:t>Слово </a:t>
            </a:r>
            <a:r>
              <a:rPr lang="ru-RU" sz="2800" b="1" i="1" dirty="0" smtClean="0"/>
              <a:t>«док» </a:t>
            </a:r>
            <a:r>
              <a:rPr lang="ru-RU" sz="2800" dirty="0" smtClean="0"/>
              <a:t>(</a:t>
            </a:r>
            <a:r>
              <a:rPr lang="ru-RU" sz="2800" i="1" dirty="0" err="1" smtClean="0"/>
              <a:t>dock</a:t>
            </a:r>
            <a:r>
              <a:rPr lang="ru-RU" sz="2800" dirty="0" smtClean="0"/>
              <a:t>) было заимствовано для того, чтобы назвать помещение для ремонта кораблей (</a:t>
            </a:r>
            <a:r>
              <a:rPr lang="ru-RU" sz="2800" u="sng" dirty="0" err="1" smtClean="0"/>
              <a:t>Dry</a:t>
            </a:r>
            <a:r>
              <a:rPr lang="ru-RU" sz="2800" u="sng" dirty="0" smtClean="0"/>
              <a:t> </a:t>
            </a:r>
            <a:r>
              <a:rPr lang="ru-RU" sz="2800" u="sng" dirty="0" err="1" smtClean="0"/>
              <a:t>dock</a:t>
            </a:r>
            <a:r>
              <a:rPr lang="ru-RU" sz="2800" dirty="0" smtClean="0"/>
              <a:t>), хотя в английском языке это слово — пристань.</a:t>
            </a:r>
          </a:p>
        </p:txBody>
      </p:sp>
      <p:pic>
        <p:nvPicPr>
          <p:cNvPr id="5" name="Рисунок 4" descr="IMG_93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348880"/>
            <a:ext cx="4349825" cy="4110515"/>
          </a:xfrm>
          <a:prstGeom prst="rect">
            <a:avLst/>
          </a:prstGeom>
        </p:spPr>
      </p:pic>
      <p:pic>
        <p:nvPicPr>
          <p:cNvPr id="6" name="Рисунок 5" descr="IMG_93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76872"/>
            <a:ext cx="3600400" cy="4171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476672"/>
            <a:ext cx="8031836" cy="5997280"/>
          </a:xfrm>
        </p:spPr>
        <p:txBody>
          <a:bodyPr/>
          <a:lstStyle/>
          <a:p>
            <a:pPr lvl="0"/>
            <a:r>
              <a:rPr lang="ru-RU" b="1" dirty="0" smtClean="0"/>
              <a:t>Параллельное заимствование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Пример:</a:t>
            </a:r>
          </a:p>
          <a:p>
            <a:pPr lvl="0" algn="ctr">
              <a:buNone/>
            </a:pPr>
            <a:r>
              <a:rPr lang="ru-RU" dirty="0" smtClean="0"/>
              <a:t>Русское </a:t>
            </a:r>
            <a:r>
              <a:rPr lang="ru-RU" b="1" dirty="0" smtClean="0"/>
              <a:t>«ангина»  - </a:t>
            </a:r>
            <a:r>
              <a:rPr lang="ru-RU" dirty="0" smtClean="0"/>
              <a:t>от лат. </a:t>
            </a:r>
            <a:r>
              <a:rPr lang="la-Latn" b="1" i="1" dirty="0" smtClean="0"/>
              <a:t>angina tonsillitis</a:t>
            </a:r>
            <a:r>
              <a:rPr lang="ru-RU" dirty="0" smtClean="0"/>
              <a:t> («удушение от воспаления миндалин»), в то время как английское </a:t>
            </a:r>
            <a:r>
              <a:rPr lang="ru-RU" b="1" i="1" dirty="0" err="1" smtClean="0"/>
              <a:t>angina</a:t>
            </a:r>
            <a:r>
              <a:rPr lang="ru-RU" dirty="0" smtClean="0"/>
              <a:t> (стенокардия) — от лат. </a:t>
            </a:r>
            <a:r>
              <a:rPr lang="la-Latn" b="1" i="1" dirty="0" smtClean="0"/>
              <a:t>angina pectoris</a:t>
            </a:r>
            <a:r>
              <a:rPr lang="ru-RU" dirty="0" smtClean="0"/>
              <a:t> («удушение грудное»)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3016"/>
            <a:ext cx="3581062" cy="285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573016"/>
            <a:ext cx="4196725" cy="283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363</TotalTime>
  <Words>247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Ложные друзья переводчика</vt:lpstr>
      <vt:lpstr> </vt:lpstr>
      <vt:lpstr>Цель</vt:lpstr>
      <vt:lpstr>задачи:</vt:lpstr>
      <vt:lpstr>Слайд 5</vt:lpstr>
      <vt:lpstr>      Причины появления ложных друзей переводчика: </vt:lpstr>
      <vt:lpstr>Слайд 7</vt:lpstr>
      <vt:lpstr>Слайд 8</vt:lpstr>
      <vt:lpstr>Слайд 9</vt:lpstr>
      <vt:lpstr>Слайд 10</vt:lpstr>
      <vt:lpstr>Слайд 11</vt:lpstr>
      <vt:lpstr>Слайд 12</vt:lpstr>
      <vt:lpstr>ВЫВОДЫ</vt:lpstr>
      <vt:lpstr>Спасибо за внимание!!!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Ложные друзья переводчика</dc:title>
  <dc:creator>я</dc:creator>
  <cp:lastModifiedBy>NVK</cp:lastModifiedBy>
  <cp:revision>46</cp:revision>
  <dcterms:created xsi:type="dcterms:W3CDTF">2013-05-10T07:59:29Z</dcterms:created>
  <dcterms:modified xsi:type="dcterms:W3CDTF">2018-02-22T12:47:24Z</dcterms:modified>
</cp:coreProperties>
</file>