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21"/>
    <a:srgbClr val="5B27DD"/>
    <a:srgbClr val="800000"/>
    <a:srgbClr val="FFFF99"/>
    <a:srgbClr val="FFFF66"/>
    <a:srgbClr val="96A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8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720080"/>
          </a:xfrm>
        </p:spPr>
        <p:txBody>
          <a:bodyPr>
            <a:noAutofit/>
          </a:bodyPr>
          <a:lstStyle/>
          <a:p>
            <a:r>
              <a:rPr lang="ru-RU" sz="1200" dirty="0">
                <a:solidFill>
                  <a:schemeClr val="bg1"/>
                </a:solidFill>
                <a:effectLst/>
                <a:latin typeface="+mn-lt"/>
              </a:rPr>
              <a:t>ГОСУДАРСТВЕННОЕ АВТОНОМНОЕ ПРОФЕССИОНАЛЬНОЕ ОБРАЗОВАТЕЛЬНОЕ УЧРЕЖДЕНИЕ  </a:t>
            </a:r>
            <a:br>
              <a:rPr lang="ru-RU" sz="1200" dirty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1200" dirty="0">
                <a:solidFill>
                  <a:schemeClr val="bg1"/>
                </a:solidFill>
                <a:effectLst/>
                <a:latin typeface="+mn-lt"/>
              </a:rPr>
              <a:t>Республики Башкортостан  «Бирский медико-фармацевтический колледж»</a:t>
            </a:r>
            <a:r>
              <a:rPr lang="ru-RU" sz="1200" dirty="0">
                <a:solidFill>
                  <a:schemeClr val="bg1"/>
                </a:solidFill>
                <a:effectLst/>
              </a:rPr>
              <a:t/>
            </a:r>
            <a:br>
              <a:rPr lang="ru-RU" sz="1200" dirty="0">
                <a:solidFill>
                  <a:schemeClr val="bg1"/>
                </a:solidFill>
                <a:effectLst/>
              </a:rPr>
            </a:b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7488832" cy="432048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9A0021"/>
                </a:solidFill>
              </a:rPr>
              <a:t>Латинские заимствования в медицинской терминологии английского </a:t>
            </a:r>
            <a:r>
              <a:rPr lang="ru-RU" b="1" dirty="0" smtClean="0">
                <a:solidFill>
                  <a:srgbClr val="9A0021"/>
                </a:solidFill>
              </a:rPr>
              <a:t>языка</a:t>
            </a:r>
          </a:p>
          <a:p>
            <a:pPr algn="r"/>
            <a:endParaRPr lang="ru-RU" sz="1400" dirty="0" smtClean="0">
              <a:solidFill>
                <a:schemeClr val="bg1"/>
              </a:solidFill>
            </a:endParaRPr>
          </a:p>
          <a:p>
            <a:pPr algn="r"/>
            <a:endParaRPr lang="ru-RU" sz="1400" dirty="0">
              <a:solidFill>
                <a:schemeClr val="bg1"/>
              </a:solidFill>
            </a:endParaRPr>
          </a:p>
          <a:p>
            <a:pPr algn="r"/>
            <a:endParaRPr lang="ru-RU" sz="1400" dirty="0" smtClean="0">
              <a:solidFill>
                <a:schemeClr val="bg1"/>
              </a:solidFill>
            </a:endParaRPr>
          </a:p>
          <a:p>
            <a:pPr algn="r"/>
            <a:endParaRPr lang="ru-RU" sz="1400" dirty="0" smtClean="0">
              <a:solidFill>
                <a:schemeClr val="bg1"/>
              </a:solidFill>
            </a:endParaRPr>
          </a:p>
          <a:p>
            <a:pPr algn="r"/>
            <a:endParaRPr lang="ru-RU" sz="1400" dirty="0" smtClean="0">
              <a:solidFill>
                <a:schemeClr val="bg1"/>
              </a:solidFill>
            </a:endParaRPr>
          </a:p>
          <a:p>
            <a:pPr algn="r"/>
            <a:endParaRPr lang="ru-RU" sz="1400" dirty="0" smtClean="0">
              <a:solidFill>
                <a:schemeClr val="bg1"/>
              </a:solidFill>
            </a:endParaRPr>
          </a:p>
          <a:p>
            <a:pPr algn="r"/>
            <a:r>
              <a:rPr lang="ru-RU" sz="1700" dirty="0" smtClean="0">
                <a:solidFill>
                  <a:schemeClr val="bg1"/>
                </a:solidFill>
              </a:rPr>
              <a:t>Выполнили</a:t>
            </a:r>
            <a:r>
              <a:rPr lang="ru-RU" sz="1700" dirty="0">
                <a:solidFill>
                  <a:schemeClr val="bg1"/>
                </a:solidFill>
              </a:rPr>
              <a:t>: студенты группы 211Ф </a:t>
            </a:r>
          </a:p>
          <a:p>
            <a:pPr algn="r"/>
            <a:r>
              <a:rPr lang="ru-RU" sz="1700" dirty="0" smtClean="0">
                <a:solidFill>
                  <a:schemeClr val="bg1"/>
                </a:solidFill>
              </a:rPr>
              <a:t>специальности </a:t>
            </a:r>
            <a:r>
              <a:rPr lang="ru-RU" sz="1700" dirty="0">
                <a:solidFill>
                  <a:schemeClr val="bg1"/>
                </a:solidFill>
              </a:rPr>
              <a:t>31.02.01 </a:t>
            </a:r>
            <a:r>
              <a:rPr lang="ru-RU" sz="1700" dirty="0" smtClean="0">
                <a:solidFill>
                  <a:schemeClr val="bg1"/>
                </a:solidFill>
              </a:rPr>
              <a:t>Лечебное дело</a:t>
            </a:r>
            <a:endParaRPr lang="ru-RU" sz="1700" dirty="0">
              <a:solidFill>
                <a:schemeClr val="bg1"/>
              </a:solidFill>
            </a:endParaRPr>
          </a:p>
          <a:p>
            <a:pPr algn="r"/>
            <a:r>
              <a:rPr lang="ru-RU" sz="1700" dirty="0">
                <a:solidFill>
                  <a:schemeClr val="bg1"/>
                </a:solidFill>
              </a:rPr>
              <a:t>Сергеева А.А., </a:t>
            </a:r>
            <a:r>
              <a:rPr lang="ru-RU" sz="1700" dirty="0" err="1">
                <a:solidFill>
                  <a:schemeClr val="bg1"/>
                </a:solidFill>
              </a:rPr>
              <a:t>Галиева</a:t>
            </a:r>
            <a:r>
              <a:rPr lang="ru-RU" sz="1700" dirty="0">
                <a:solidFill>
                  <a:schemeClr val="bg1"/>
                </a:solidFill>
              </a:rPr>
              <a:t> Г.А.</a:t>
            </a:r>
          </a:p>
          <a:p>
            <a:pPr algn="r"/>
            <a:r>
              <a:rPr lang="ru-RU" sz="1700" dirty="0">
                <a:solidFill>
                  <a:schemeClr val="bg1"/>
                </a:solidFill>
              </a:rPr>
              <a:t>Научный руководитель: </a:t>
            </a:r>
            <a:endParaRPr lang="ru-RU" sz="1700" dirty="0" smtClean="0">
              <a:solidFill>
                <a:schemeClr val="bg1"/>
              </a:solidFill>
            </a:endParaRPr>
          </a:p>
          <a:p>
            <a:pPr algn="r"/>
            <a:r>
              <a:rPr lang="ru-RU" sz="1700" dirty="0" smtClean="0">
                <a:solidFill>
                  <a:schemeClr val="bg1"/>
                </a:solidFill>
              </a:rPr>
              <a:t>преподаватель </a:t>
            </a:r>
            <a:r>
              <a:rPr lang="ru-RU" sz="1700" dirty="0">
                <a:solidFill>
                  <a:schemeClr val="bg1"/>
                </a:solidFill>
              </a:rPr>
              <a:t>английского языка Хайдарова Л.М.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Бирск 2018</a:t>
            </a:r>
            <a:endParaRPr lang="ru-RU" sz="1600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25602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836712"/>
            <a:ext cx="2376264" cy="1699888"/>
          </a:xfrm>
          <a:prstGeom prst="rect">
            <a:avLst/>
          </a:prstGeom>
          <a:noFill/>
        </p:spPr>
      </p:pic>
      <p:sp>
        <p:nvSpPr>
          <p:cNvPr id="25604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35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2071678"/>
            <a:ext cx="8229600" cy="3448404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Данный </a:t>
            </a:r>
            <a:r>
              <a:rPr lang="ru-RU" dirty="0">
                <a:solidFill>
                  <a:schemeClr val="bg1"/>
                </a:solidFill>
              </a:rPr>
              <a:t>слой латинских заимствований связан с христианской религией, которая была принесена римскими проповедниками, обратившими язычников Британии в новую веру. Языком церковной службы был латинский язык, поэтому церковные книги стали переводить.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714356"/>
            <a:ext cx="29511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2800" b="1" i="1" dirty="0" smtClean="0">
                <a:solidFill>
                  <a:srgbClr val="9A0021"/>
                </a:solidFill>
              </a:rPr>
              <a:t>ВТОРОЙ СЛОЙ</a:t>
            </a:r>
            <a:endParaRPr lang="ru-RU" sz="2800" b="1" dirty="0">
              <a:solidFill>
                <a:srgbClr val="9A0021"/>
              </a:solidFill>
            </a:endParaRPr>
          </a:p>
        </p:txBody>
      </p:sp>
      <p:pic>
        <p:nvPicPr>
          <p:cNvPr id="5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642918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702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953779"/>
              </p:ext>
            </p:extLst>
          </p:nvPr>
        </p:nvGraphicFramePr>
        <p:xfrm>
          <a:off x="179512" y="908720"/>
          <a:ext cx="8568952" cy="375477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702868"/>
                <a:gridCol w="1695705"/>
                <a:gridCol w="1686752"/>
                <a:gridCol w="1787026"/>
                <a:gridCol w="1696601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</a:rPr>
                        <a:t>Латинское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</a:rPr>
                        <a:t>слово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Перевод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</a:rPr>
                        <a:t>Английское </a:t>
                      </a: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слово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Транскрипция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Перевод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5266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episcopus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епископ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bishop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[‘bɪʃəp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епископ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37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presbyter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священник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priest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[‘</a:t>
                      </a:r>
                      <a:r>
                        <a:rPr lang="en-US" sz="2000" dirty="0" err="1">
                          <a:effectLst/>
                        </a:rPr>
                        <a:t>prɪ:st</a:t>
                      </a:r>
                      <a:r>
                        <a:rPr lang="en-US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священник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530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</a:rPr>
                        <a:t>monachus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монах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monk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[monk]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монах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717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</a:rPr>
                        <a:t>scrinium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священная гробница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shrine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[‘ʃ</a:t>
                      </a:r>
                      <a:r>
                        <a:rPr lang="en-US" sz="2000" dirty="0">
                          <a:effectLst/>
                        </a:rPr>
                        <a:t>r</a:t>
                      </a:r>
                      <a:r>
                        <a:rPr lang="ru-RU" sz="2000" dirty="0" err="1">
                          <a:effectLst/>
                        </a:rPr>
                        <a:t>ɑɪ</a:t>
                      </a:r>
                      <a:r>
                        <a:rPr lang="en-US" sz="2000" dirty="0">
                          <a:effectLst/>
                        </a:rPr>
                        <a:t>n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святыня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5309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candela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свеча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candle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[‘</a:t>
                      </a:r>
                      <a:r>
                        <a:rPr lang="en-US" sz="2000" dirty="0" err="1">
                          <a:effectLst/>
                        </a:rPr>
                        <a:t>kændl</a:t>
                      </a:r>
                      <a:r>
                        <a:rPr lang="en-US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свеча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3331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</a:rPr>
                        <a:t>monasterium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монастырь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mynster (minster)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[‘</a:t>
                      </a:r>
                      <a:r>
                        <a:rPr lang="en-US" sz="2000" dirty="0" err="1">
                          <a:effectLst/>
                        </a:rPr>
                        <a:t>mɪnstə</a:t>
                      </a:r>
                      <a:r>
                        <a:rPr lang="en-US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монастырь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2058" y="335359"/>
            <a:ext cx="88325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4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5301208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7825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28670"/>
            <a:ext cx="8219256" cy="5380690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В эпоху Возрождения активно </a:t>
            </a:r>
            <a:r>
              <a:rPr lang="ru-RU" dirty="0">
                <a:solidFill>
                  <a:schemeClr val="bg1"/>
                </a:solidFill>
              </a:rPr>
              <a:t>развивалась наука и техника, преобладал расцвет литературы и искусства, были изобретено книгопечатание, совершались географические </a:t>
            </a:r>
            <a:r>
              <a:rPr lang="ru-RU" dirty="0" smtClean="0">
                <a:solidFill>
                  <a:schemeClr val="bg1"/>
                </a:solidFill>
              </a:rPr>
              <a:t>открытия. В </a:t>
            </a:r>
            <a:r>
              <a:rPr lang="ru-RU" dirty="0">
                <a:solidFill>
                  <a:schemeClr val="bg1"/>
                </a:solidFill>
              </a:rPr>
              <a:t>этот период английский язык заимствовал много слов из классических языков. От предыдущих они резко отличались своим характером: это слова, как правило, научные. Проникали они в язык через литературу, учёные сочинения, что способствовало максимальному сохранению латинской формы слова.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357166"/>
            <a:ext cx="4143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2800" b="1" i="1" dirty="0" smtClean="0">
                <a:solidFill>
                  <a:srgbClr val="9A0021"/>
                </a:solidFill>
              </a:rPr>
              <a:t>Третий слой</a:t>
            </a:r>
            <a:endParaRPr lang="ru-RU" sz="2800" b="1" dirty="0">
              <a:solidFill>
                <a:srgbClr val="9A0021"/>
              </a:solidFill>
            </a:endParaRPr>
          </a:p>
        </p:txBody>
      </p:sp>
      <p:pic>
        <p:nvPicPr>
          <p:cNvPr id="5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5500702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9981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962434"/>
              </p:ext>
            </p:extLst>
          </p:nvPr>
        </p:nvGraphicFramePr>
        <p:xfrm>
          <a:off x="323528" y="1340768"/>
          <a:ext cx="8496945" cy="3901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1456"/>
                <a:gridCol w="1680568"/>
                <a:gridCol w="1681456"/>
                <a:gridCol w="1772009"/>
                <a:gridCol w="1681456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Латинское слово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Перевод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Английское  </a:t>
                      </a:r>
                      <a:r>
                        <a:rPr lang="ru-RU" sz="2000" dirty="0">
                          <a:effectLst/>
                        </a:rPr>
                        <a:t>слово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Транскрипция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Перевод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formula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формула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formula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[fɔ:mʝulə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Формула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306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inertia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инерция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inertia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[ɪn’ə:ʃʝə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Инерция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3416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atmosphere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атмосфера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atmosphere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[‘ætmɔsfɪə</a:t>
                      </a:r>
                      <a:r>
                        <a:rPr lang="ru-RU" sz="2000" dirty="0">
                          <a:effectLst/>
                        </a:rPr>
                        <a:t>]-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Атмосфера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maximum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максимум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maximum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[mæksiməm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Максимум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4337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minimum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минимум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minimum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[mɪnɪməm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Минимум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2863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autograph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автограф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autograph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[‘ɔ:təgrəf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Автограф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308304" y="692696"/>
            <a:ext cx="146322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6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6143644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755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800000"/>
                </a:solidFill>
                <a:effectLst/>
                <a:latin typeface="+mn-lt"/>
              </a:rPr>
              <a:t>Латинские заимствования в настоящее время не употребляются, но число сохранившихся в словарном составе английского языка латинизмов XIII – XVIII вв. до сих пор очень велико.</a:t>
            </a:r>
            <a:r>
              <a:rPr lang="ru-RU" sz="2000" dirty="0">
                <a:effectLst/>
                <a:latin typeface="+mn-lt"/>
              </a:rPr>
              <a:t/>
            </a:r>
            <a:br>
              <a:rPr lang="ru-RU" sz="2000" dirty="0">
                <a:effectLst/>
                <a:latin typeface="+mn-lt"/>
              </a:rPr>
            </a:br>
            <a:endParaRPr lang="ru-RU" sz="20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7583408"/>
              </p:ext>
            </p:extLst>
          </p:nvPr>
        </p:nvGraphicFramePr>
        <p:xfrm>
          <a:off x="251520" y="1484784"/>
          <a:ext cx="8640960" cy="3446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9259"/>
                <a:gridCol w="1740651"/>
                <a:gridCol w="1678356"/>
                <a:gridCol w="1802043"/>
                <a:gridCol w="1740651"/>
              </a:tblGrid>
              <a:tr h="5288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bg1"/>
                          </a:solidFill>
                          <a:effectLst/>
                        </a:rPr>
                        <a:t>Латинское слово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Перевод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bg1"/>
                          </a:solidFill>
                          <a:effectLst/>
                        </a:rPr>
                        <a:t>Английское слово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Транскрипция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Перевод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locution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оборот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locution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[lɔ’kʝu:ʃn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оборот,идиом</a:t>
                      </a:r>
                      <a:r>
                        <a:rPr lang="ru-RU" sz="2000" dirty="0">
                          <a:effectLst/>
                        </a:rPr>
                        <a:t> речи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magnanimity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великодушие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magnanimity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[mægnə’nɪmɪtɪ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великодушие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30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medium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среда, условие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medium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[‘mɪ:dɪəm</a:t>
                      </a:r>
                      <a:r>
                        <a:rPr lang="ru-RU" sz="2000" dirty="0">
                          <a:effectLst/>
                        </a:rPr>
                        <a:t>]-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среда, условие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093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memory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память, воспоминание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memory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[‘memərɪ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память, воспоминание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98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еfficient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эффективный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еfficient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[ɪ’fɪʃənt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умелый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680779" y="1055439"/>
            <a:ext cx="146322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7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5286388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153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1500174"/>
            <a:ext cx="8086724" cy="392909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	История полупрофессионального и профессионального врачевания насчитывает несколько тысячелетий. Некоторые сведения о достижениях медицины древнейших цивилизаций в распознавании и лечении болезней можно почерпнуть из вавилонских клинописных записей и из древнеиндийских вед, из египетских папирусов и китайских иероглифических рукописей. В первую очередь, вавилоно-ассирийской и египетской культурам многим обязана древнегреческая медицина, достигшая в древности наиболее высокой степени самостоятельности как область профессионального знания, обладающая известной естественнонаучной глубиной. В сочинениях древнегреческих врачей содержится свод знаний, накопленных древней медициной.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85728"/>
            <a:ext cx="6908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2400" b="1" dirty="0" smtClean="0">
                <a:solidFill>
                  <a:srgbClr val="9A0021"/>
                </a:solidFill>
              </a:rPr>
              <a:t>ИСТОРИЯ СТАНОВЛЕНИЯ МЕДИЦИНСКОЙ ТЕРМИНОЛОГИИ</a:t>
            </a:r>
          </a:p>
        </p:txBody>
      </p:sp>
      <p:pic>
        <p:nvPicPr>
          <p:cNvPr id="5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5301208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7705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435771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	наше </a:t>
            </a:r>
            <a:r>
              <a:rPr lang="ru-RU" dirty="0" err="1" smtClean="0">
                <a:solidFill>
                  <a:schemeClr val="bg1"/>
                </a:solidFill>
              </a:rPr>
              <a:t>иссследование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направлено на то, чтобы расширить знания </a:t>
            </a:r>
            <a:r>
              <a:rPr lang="ru-RU" dirty="0" smtClean="0">
                <a:solidFill>
                  <a:schemeClr val="bg1"/>
                </a:solidFill>
              </a:rPr>
              <a:t>о латинской </a:t>
            </a:r>
            <a:r>
              <a:rPr lang="ru-RU" dirty="0">
                <a:solidFill>
                  <a:schemeClr val="bg1"/>
                </a:solidFill>
              </a:rPr>
              <a:t>и английской </a:t>
            </a:r>
            <a:r>
              <a:rPr lang="ru-RU" dirty="0" smtClean="0">
                <a:solidFill>
                  <a:schemeClr val="bg1"/>
                </a:solidFill>
              </a:rPr>
              <a:t>медицинской терминологии.  </a:t>
            </a:r>
            <a:r>
              <a:rPr lang="ru-RU" dirty="0">
                <a:solidFill>
                  <a:schemeClr val="bg1"/>
                </a:solidFill>
              </a:rPr>
              <a:t>В практической  части нами выполнено исследования </a:t>
            </a:r>
            <a:r>
              <a:rPr lang="ru-RU" dirty="0" smtClean="0">
                <a:solidFill>
                  <a:schemeClr val="bg1"/>
                </a:solidFill>
              </a:rPr>
              <a:t>по использованию латинской </a:t>
            </a:r>
            <a:r>
              <a:rPr lang="ru-RU" dirty="0">
                <a:solidFill>
                  <a:schemeClr val="bg1"/>
                </a:solidFill>
              </a:rPr>
              <a:t>терминологии в профессиональном медицинском английском языке. Влияние латинской терминологии  в английской медицине можно узнать, рассмотрев несколько групп терминов, относящихся к различным темам медицинского профиля . В основном английская медицинская лексика сохраняет латинские корни. Изучая </a:t>
            </a:r>
            <a:r>
              <a:rPr lang="ru-RU" dirty="0" smtClean="0">
                <a:solidFill>
                  <a:schemeClr val="bg1"/>
                </a:solidFill>
              </a:rPr>
              <a:t>тему: </a:t>
            </a:r>
            <a:r>
              <a:rPr lang="ru-RU" dirty="0">
                <a:solidFill>
                  <a:schemeClr val="bg1"/>
                </a:solidFill>
              </a:rPr>
              <a:t>«Внутренние органы человека», мы смогли применить свои знания по «Анатомии и физиологии человека», а также по дисциплине «Латинский язык с основами </a:t>
            </a:r>
            <a:r>
              <a:rPr lang="ru-RU" dirty="0" smtClean="0">
                <a:solidFill>
                  <a:schemeClr val="bg1"/>
                </a:solidFill>
              </a:rPr>
              <a:t>медицинской </a:t>
            </a:r>
            <a:r>
              <a:rPr lang="ru-RU" dirty="0">
                <a:solidFill>
                  <a:schemeClr val="bg1"/>
                </a:solidFill>
              </a:rPr>
              <a:t>терминологии».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85728"/>
            <a:ext cx="81439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2000" b="1" dirty="0" smtClean="0">
                <a:solidFill>
                  <a:srgbClr val="9A0021"/>
                </a:solidFill>
              </a:rPr>
              <a:t>АНАЛИЗ ЛАТИНСКИХ СЛОВ И ВЫРАЖЕНИЙ В АНГЛИЙСКОЙ МЕДИЦИНСКОЙ ТЕРМИНОЛОГИИ</a:t>
            </a:r>
          </a:p>
        </p:txBody>
      </p:sp>
      <p:pic>
        <p:nvPicPr>
          <p:cNvPr id="5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5214950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625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316512"/>
              </p:ext>
            </p:extLst>
          </p:nvPr>
        </p:nvGraphicFramePr>
        <p:xfrm>
          <a:off x="755576" y="1700808"/>
          <a:ext cx="7056784" cy="400087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304256"/>
                <a:gridCol w="2350879"/>
                <a:gridCol w="2401649"/>
              </a:tblGrid>
              <a:tr h="2160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u="sng" dirty="0">
                          <a:solidFill>
                            <a:schemeClr val="bg1"/>
                          </a:solidFill>
                          <a:effectLst/>
                        </a:rPr>
                        <a:t>Английский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u="sng" dirty="0">
                          <a:solidFill>
                            <a:schemeClr val="bg1"/>
                          </a:solidFill>
                          <a:effectLst/>
                        </a:rPr>
                        <a:t>Латинский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u="sng" dirty="0">
                          <a:solidFill>
                            <a:schemeClr val="bg1"/>
                          </a:solidFill>
                          <a:effectLst/>
                        </a:rPr>
                        <a:t>Перевод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1805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abdomen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abdomen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брюшная полость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2171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pharynx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pharynx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глотка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2537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esophagus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esophagus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пищевод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pancreas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pancreas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поджелудочная железа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duodenum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duodenum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двенадцатиперстная кишка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1805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appendix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appendix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аппендикс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2171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intestine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intestinum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кишечник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rectum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rectum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прямая кишка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548680"/>
            <a:ext cx="777195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Такие термины, как: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Не трудно перевести с английского языка на русский. Они позволяют быстро и точно понять содержание текста, получить нужную информацию.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5572140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021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91188"/>
              </p:ext>
            </p:extLst>
          </p:nvPr>
        </p:nvGraphicFramePr>
        <p:xfrm>
          <a:off x="500034" y="1571612"/>
          <a:ext cx="8450885" cy="393960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668700"/>
                <a:gridCol w="2876266"/>
                <a:gridCol w="2905919"/>
              </a:tblGrid>
              <a:tr h="29457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u="sng" dirty="0">
                          <a:solidFill>
                            <a:schemeClr val="bg1"/>
                          </a:solidFill>
                          <a:effectLst/>
                        </a:rPr>
                        <a:t>Английский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u="sng" dirty="0">
                          <a:solidFill>
                            <a:schemeClr val="bg1"/>
                          </a:solidFill>
                          <a:effectLst/>
                        </a:rPr>
                        <a:t>Латинский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u="sng" dirty="0">
                          <a:solidFill>
                            <a:schemeClr val="bg1"/>
                          </a:solidFill>
                          <a:effectLst/>
                        </a:rPr>
                        <a:t>Перевод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0947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muscle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musculus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мышца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rgbClr val="00B050"/>
                    </a:solidFill>
                  </a:tcPr>
                </a:tc>
              </a:tr>
              <a:tr h="24605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nerve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nervus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нерв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0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ventricular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ventriculum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желудочек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1031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dental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dental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зубной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1175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thorax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thorax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грудная клетка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rgbClr val="FFC000"/>
                    </a:solidFill>
                  </a:tcPr>
                </a:tc>
              </a:tr>
              <a:tr h="1763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оccipital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occipitalis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затылочный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848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femur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femur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бедро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coccyx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coccyx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копчик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5259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pelvis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pelvis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таз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rgbClr val="00B050"/>
                    </a:solidFill>
                  </a:tcPr>
                </a:tc>
              </a:tr>
              <a:tr h="5106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effectLst/>
                        </a:rPr>
                        <a:t>phalanges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phalanges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фаланги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99592" y="548680"/>
            <a:ext cx="727280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Рассматривая тему  «Части тела человека» и «Скелет», мы находим многочисленные случаи употребления латино-греческой терминологии или однокоренных слов. Например, лексические единицы: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5776253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582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652674"/>
              </p:ext>
            </p:extLst>
          </p:nvPr>
        </p:nvGraphicFramePr>
        <p:xfrm>
          <a:off x="827584" y="2348880"/>
          <a:ext cx="7344817" cy="2827020"/>
        </p:xfrm>
        <a:graphic>
          <a:graphicData uri="http://schemas.openxmlformats.org/drawingml/2006/table">
            <a:tbl>
              <a:tblPr firstRow="1" firstCol="1" bandRow="1">
                <a:tableStyleId>{E269D01E-BC32-4049-B463-5C60D7B0CCD2}</a:tableStyleId>
              </a:tblPr>
              <a:tblGrid>
                <a:gridCol w="2939965"/>
                <a:gridCol w="2812927"/>
                <a:gridCol w="1591925"/>
              </a:tblGrid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u="sng" dirty="0">
                          <a:solidFill>
                            <a:schemeClr val="bg1"/>
                          </a:solidFill>
                          <a:effectLst/>
                        </a:rPr>
                        <a:t>Английский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u="sng" dirty="0">
                          <a:solidFill>
                            <a:schemeClr val="bg1"/>
                          </a:solidFill>
                          <a:effectLst/>
                        </a:rPr>
                        <a:t>Латинский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u="sng">
                          <a:solidFill>
                            <a:schemeClr val="bg1"/>
                          </a:solidFill>
                          <a:effectLst/>
                        </a:rPr>
                        <a:t>Перевод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</a:rPr>
                        <a:t>a cavity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</a:rPr>
                        <a:t>cavitas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</a:rPr>
                        <a:t>полость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25259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</a:rPr>
                        <a:t>a diagnosis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</a:rPr>
                        <a:t>diagnosis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диагноз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</a:rPr>
                        <a:t>an injection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</a:rPr>
                        <a:t>injectio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инъекция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25259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</a:rPr>
                        <a:t>a symptom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</a:rPr>
                        <a:t>symptoma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симптом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</a:rPr>
                        <a:t>a tumor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</a:rPr>
                        <a:t>tumor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опухоль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1805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</a:rPr>
                        <a:t>an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</a:rPr>
                        <a:t>ulcer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</a:rPr>
                        <a:t>ulcus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язва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 prst="convex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908720"/>
            <a:ext cx="78488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Постепенно, переходя к знакомству с различными заболеваниями и сестринскому уходу за пациентами на занятиях по английскому языку, мы встречаем в английской речи и другую терминологию с латинскими корнями. Например: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5500702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171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Оглавление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51510" indent="-514350">
              <a:buNone/>
            </a:pPr>
            <a:r>
              <a:rPr lang="ru-RU" dirty="0" smtClean="0">
                <a:solidFill>
                  <a:schemeClr val="bg1"/>
                </a:solidFill>
              </a:rPr>
              <a:t>1. Введение	</a:t>
            </a:r>
          </a:p>
          <a:p>
            <a:pPr marL="651510" indent="-514350"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2. Определение выражения: «медицинская терминология»</a:t>
            </a: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3. Влияние латинского языка на формирование английского языка</a:t>
            </a:r>
          </a:p>
          <a:p>
            <a:pPr marL="651510" indent="-514350"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3.1. Первый слой</a:t>
            </a:r>
          </a:p>
          <a:p>
            <a:pPr marL="651510" indent="-514350"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3.2. Второй слой</a:t>
            </a:r>
          </a:p>
          <a:p>
            <a:pPr marL="651510" indent="-514350"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3.3. Третий слой</a:t>
            </a:r>
          </a:p>
          <a:p>
            <a:pPr marL="651510" indent="-514350">
              <a:buNone/>
            </a:pPr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4. История становления медицинской терминологии</a:t>
            </a:r>
          </a:p>
          <a:p>
            <a:pPr marL="651510" indent="-514350"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5. Анализ изучения латинских слов и выражений в медицинской терминологии английского языка</a:t>
            </a:r>
          </a:p>
          <a:p>
            <a:pPr marL="651510" indent="-514350"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6. Вывод</a:t>
            </a:r>
          </a:p>
          <a:p>
            <a:pPr marL="651510" indent="-514350"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7. Список использованной литературы</a:t>
            </a:r>
          </a:p>
          <a:p>
            <a:pPr>
              <a:buNone/>
            </a:pP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137160" indent="0">
              <a:buNone/>
            </a:pP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5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332656"/>
            <a:ext cx="2160240" cy="15453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252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321997"/>
              </p:ext>
            </p:extLst>
          </p:nvPr>
        </p:nvGraphicFramePr>
        <p:xfrm>
          <a:off x="179512" y="908720"/>
          <a:ext cx="8568952" cy="4414637"/>
        </p:xfrm>
        <a:graphic>
          <a:graphicData uri="http://schemas.openxmlformats.org/drawingml/2006/table">
            <a:tbl>
              <a:tblPr firstRow="1" firstCol="1" bandRow="1">
                <a:tableStyleId>{638B1855-1B75-4FBE-930C-398BA8C253C6}</a:tableStyleId>
              </a:tblPr>
              <a:tblGrid>
                <a:gridCol w="2416389"/>
                <a:gridCol w="3365128"/>
                <a:gridCol w="2787435"/>
              </a:tblGrid>
              <a:tr h="28803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u="sng" dirty="0">
                          <a:solidFill>
                            <a:schemeClr val="bg1"/>
                          </a:solidFill>
                          <a:effectLst/>
                        </a:rPr>
                        <a:t>Английский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u="sng" dirty="0">
                          <a:solidFill>
                            <a:schemeClr val="bg1"/>
                          </a:solidFill>
                          <a:effectLst/>
                        </a:rPr>
                        <a:t>Латинский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u="sng" dirty="0">
                          <a:solidFill>
                            <a:schemeClr val="bg1"/>
                          </a:solidFill>
                          <a:effectLst/>
                        </a:rPr>
                        <a:t>Перевод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rgbClr val="00B05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heart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cor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</a:rPr>
                        <a:t>сердце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blood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sanguis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</a:rPr>
                        <a:t>кровь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chemeClr val="bg1"/>
                          </a:solidFill>
                          <a:effectLst/>
                        </a:rPr>
                        <a:t>a head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chemeClr val="bg1"/>
                          </a:solidFill>
                          <a:effectLst/>
                        </a:rPr>
                        <a:t>caput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</a:rPr>
                        <a:t>голова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</a:tcPr>
                </a:tc>
              </a:tr>
              <a:tr h="25259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hand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manu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</a:rPr>
                        <a:t>кисть руки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chemeClr val="bg1"/>
                          </a:solidFill>
                          <a:effectLst/>
                        </a:rPr>
                        <a:t>a foot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chemeClr val="bg1"/>
                          </a:solidFill>
                          <a:effectLst/>
                        </a:rPr>
                        <a:t>pes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</a:rPr>
                        <a:t>стопа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</a:tcPr>
                </a:tc>
              </a:tr>
              <a:tr h="32460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leg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pes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</a:rPr>
                        <a:t>нога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chemeClr val="bg1"/>
                          </a:solidFill>
                          <a:effectLst/>
                        </a:rPr>
                        <a:t>a body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chemeClr val="bg1"/>
                          </a:solidFill>
                          <a:effectLst/>
                        </a:rPr>
                        <a:t>corpus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</a:rPr>
                        <a:t>тело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</a:tcPr>
                </a:tc>
              </a:tr>
              <a:tr h="69607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</a:rPr>
                        <a:t>a </a:t>
                      </a: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liver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</a:rPr>
                        <a:t>hepar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</a:rPr>
                        <a:t>печень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5500702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567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00042"/>
            <a:ext cx="8568952" cy="557216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	При </a:t>
            </a:r>
            <a:r>
              <a:rPr lang="ru-RU" dirty="0">
                <a:solidFill>
                  <a:schemeClr val="bg1"/>
                </a:solidFill>
              </a:rPr>
              <a:t>выполнении данной работы главная цель достигнута. Проведен анализ частоты употребления </a:t>
            </a:r>
            <a:r>
              <a:rPr lang="ru-RU" dirty="0" smtClean="0">
                <a:solidFill>
                  <a:schemeClr val="bg1"/>
                </a:solidFill>
              </a:rPr>
              <a:t>латинских слов и словосочетаний в   </a:t>
            </a:r>
            <a:r>
              <a:rPr lang="ru-RU" dirty="0">
                <a:solidFill>
                  <a:schemeClr val="bg1"/>
                </a:solidFill>
              </a:rPr>
              <a:t>английской терминологии.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	Исследовав </a:t>
            </a:r>
            <a:r>
              <a:rPr lang="ru-RU" dirty="0">
                <a:solidFill>
                  <a:schemeClr val="bg1"/>
                </a:solidFill>
              </a:rPr>
              <a:t>несколько групп лексических единиц с </a:t>
            </a:r>
            <a:r>
              <a:rPr lang="ru-RU" dirty="0" smtClean="0">
                <a:solidFill>
                  <a:schemeClr val="bg1"/>
                </a:solidFill>
              </a:rPr>
              <a:t>латинскими </a:t>
            </a:r>
            <a:r>
              <a:rPr lang="ru-RU" dirty="0">
                <a:solidFill>
                  <a:schemeClr val="bg1"/>
                </a:solidFill>
              </a:rPr>
              <a:t>корнями, можно убедиться, что в основном они используются в различных областях медицинских знаний.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	Большое </a:t>
            </a:r>
            <a:r>
              <a:rPr lang="ru-RU" dirty="0">
                <a:solidFill>
                  <a:schemeClr val="bg1"/>
                </a:solidFill>
              </a:rPr>
              <a:t>количество медицинской лексики применяется в анатомической терминологии, физиологии человека. Так сложилось, что с давних времен </a:t>
            </a:r>
            <a:r>
              <a:rPr lang="ru-RU" dirty="0" smtClean="0">
                <a:solidFill>
                  <a:schemeClr val="bg1"/>
                </a:solidFill>
              </a:rPr>
              <a:t>латинская </a:t>
            </a:r>
            <a:r>
              <a:rPr lang="ru-RU" dirty="0">
                <a:solidFill>
                  <a:schemeClr val="bg1"/>
                </a:solidFill>
              </a:rPr>
              <a:t>терминология используется в медицинской сфере, а анатомия и физиология человека как мы знаем это и есть основа медицины.</a:t>
            </a:r>
          </a:p>
          <a:p>
            <a:endParaRPr lang="ru-RU" dirty="0"/>
          </a:p>
        </p:txBody>
      </p:sp>
      <p:pic>
        <p:nvPicPr>
          <p:cNvPr id="4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5429264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2323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857232"/>
            <a:ext cx="8654772" cy="6000768"/>
          </a:xfrm>
        </p:spPr>
        <p:txBody>
          <a:bodyPr>
            <a:normAutofit fontScale="85000" lnSpcReduction="20000"/>
          </a:bodyPr>
          <a:lstStyle/>
          <a:p>
            <a:pPr lvl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- узнали</a:t>
            </a:r>
            <a:r>
              <a:rPr lang="ru-RU" dirty="0">
                <a:solidFill>
                  <a:schemeClr val="bg1"/>
                </a:solidFill>
              </a:rPr>
              <a:t>, что медицинская терминология включает несколько основных систем номенклатур областей медико-биологических знаний, представленных в виде терминов по анатомии, физиологии, клинике и фармации, которые, в свою очередь, также подразделяются на подсистемы.</a:t>
            </a:r>
          </a:p>
          <a:p>
            <a:pPr lvl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- выяснили</a:t>
            </a:r>
            <a:r>
              <a:rPr lang="ru-RU" dirty="0">
                <a:solidFill>
                  <a:schemeClr val="bg1"/>
                </a:solidFill>
              </a:rPr>
              <a:t>, что заимствование латинского языка в английском языке делится на 4 слоя. </a:t>
            </a:r>
          </a:p>
          <a:p>
            <a:pPr lvl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- узнали</a:t>
            </a:r>
            <a:r>
              <a:rPr lang="ru-RU" dirty="0">
                <a:solidFill>
                  <a:schemeClr val="bg1"/>
                </a:solidFill>
              </a:rPr>
              <a:t>, что </a:t>
            </a:r>
            <a:r>
              <a:rPr lang="ru-RU" dirty="0" smtClean="0">
                <a:solidFill>
                  <a:schemeClr val="bg1"/>
                </a:solidFill>
              </a:rPr>
              <a:t>с  «</a:t>
            </a:r>
            <a:r>
              <a:rPr lang="ru-RU" dirty="0" err="1" smtClean="0">
                <a:solidFill>
                  <a:schemeClr val="bg1"/>
                </a:solidFill>
              </a:rPr>
              <a:t>Гиппократов</a:t>
            </a:r>
            <a:r>
              <a:rPr lang="ru-RU" dirty="0" smtClean="0">
                <a:solidFill>
                  <a:schemeClr val="bg1"/>
                </a:solidFill>
              </a:rPr>
              <a:t> сборник» фактически </a:t>
            </a:r>
            <a:r>
              <a:rPr lang="ru-RU" dirty="0">
                <a:solidFill>
                  <a:schemeClr val="bg1"/>
                </a:solidFill>
              </a:rPr>
              <a:t>начинается история </a:t>
            </a:r>
            <a:r>
              <a:rPr lang="ru-RU" dirty="0" smtClean="0">
                <a:solidFill>
                  <a:schemeClr val="bg1"/>
                </a:solidFill>
              </a:rPr>
              <a:t>медицинской </a:t>
            </a:r>
            <a:r>
              <a:rPr lang="ru-RU" dirty="0">
                <a:solidFill>
                  <a:schemeClr val="bg1"/>
                </a:solidFill>
              </a:rPr>
              <a:t>терминологии.</a:t>
            </a:r>
          </a:p>
          <a:p>
            <a:pPr lvl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-выяснили</a:t>
            </a:r>
            <a:r>
              <a:rPr lang="ru-RU" dirty="0">
                <a:solidFill>
                  <a:schemeClr val="bg1"/>
                </a:solidFill>
              </a:rPr>
              <a:t>, что в римский период, существовало два различающихся между собой социальных диалекта: литературный, ориентированный на классическую латынь язык высших, образованных слоев римского общества и разговорный язык, так называемый народный, или «деревенская» латынь.</a:t>
            </a:r>
          </a:p>
          <a:p>
            <a:pPr lvl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- выяснили</a:t>
            </a:r>
            <a:r>
              <a:rPr lang="ru-RU" dirty="0">
                <a:solidFill>
                  <a:schemeClr val="bg1"/>
                </a:solidFill>
              </a:rPr>
              <a:t>, что с давних времен </a:t>
            </a:r>
            <a:r>
              <a:rPr lang="ru-RU" dirty="0" smtClean="0">
                <a:solidFill>
                  <a:schemeClr val="bg1"/>
                </a:solidFill>
              </a:rPr>
              <a:t>латинская </a:t>
            </a:r>
            <a:r>
              <a:rPr lang="ru-RU" dirty="0">
                <a:solidFill>
                  <a:schemeClr val="bg1"/>
                </a:solidFill>
              </a:rPr>
              <a:t>терминология используется в медицинской сфере, а анатомия и физиология человека как мы знаем это и есть основа медицины.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57166"/>
            <a:ext cx="1504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37160"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2800" b="1" dirty="0" smtClean="0">
                <a:solidFill>
                  <a:srgbClr val="9A0021"/>
                </a:solidFill>
              </a:rPr>
              <a:t>Вывод:</a:t>
            </a:r>
            <a:endParaRPr lang="ru-RU" sz="2800" b="1" dirty="0">
              <a:solidFill>
                <a:srgbClr val="9A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5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120680"/>
          </a:xfrm>
        </p:spPr>
        <p:txBody>
          <a:bodyPr>
            <a:normAutofit lnSpcReduction="10000"/>
          </a:bodyPr>
          <a:lstStyle/>
          <a:p>
            <a:pPr marL="137160" lvl="0" indent="0" algn="just">
              <a:buNone/>
            </a:pPr>
            <a:r>
              <a:rPr lang="ru-RU" b="1" dirty="0">
                <a:solidFill>
                  <a:schemeClr val="bg1"/>
                </a:solidFill>
              </a:rPr>
              <a:t>Список литературы</a:t>
            </a: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1. Англо-русский медицинский словарь (</a:t>
            </a:r>
            <a:r>
              <a:rPr lang="ru-RU" dirty="0" err="1" smtClean="0">
                <a:solidFill>
                  <a:schemeClr val="bg1"/>
                </a:solidFill>
              </a:rPr>
              <a:t>под.ред.проф</a:t>
            </a:r>
            <a:r>
              <a:rPr lang="ru-RU" dirty="0" smtClean="0">
                <a:solidFill>
                  <a:schemeClr val="bg1"/>
                </a:solidFill>
              </a:rPr>
              <a:t> И.Ю.Морковиной). –М.:2014-229с.</a:t>
            </a: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2. В.П. Секирин «Заимствования в английском языке».</a:t>
            </a: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3. Козырева Л.Г. Английский язык для медицинских колледжей — Ростов-на-Дону: Феникс, 2011 — 316 с.</a:t>
            </a: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4. </a:t>
            </a:r>
            <a:r>
              <a:rPr lang="ru-RU" dirty="0" err="1" smtClean="0">
                <a:solidFill>
                  <a:schemeClr val="bg1"/>
                </a:solidFill>
              </a:rPr>
              <a:t>Городкова</a:t>
            </a:r>
            <a:r>
              <a:rPr lang="ru-RU" dirty="0" smtClean="0">
                <a:solidFill>
                  <a:schemeClr val="bg1"/>
                </a:solidFill>
              </a:rPr>
              <a:t> Ю.Н. Латинский язык, Москва «Медицина» 2012</a:t>
            </a: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5. Мюллер В.К. Англо-русский и русско-английский словарь. – </a:t>
            </a:r>
            <a:r>
              <a:rPr lang="ru-RU" dirty="0" err="1" smtClean="0">
                <a:solidFill>
                  <a:schemeClr val="bg1"/>
                </a:solidFill>
              </a:rPr>
              <a:t>М.:Экомо</a:t>
            </a:r>
            <a:r>
              <a:rPr lang="ru-RU" dirty="0" smtClean="0">
                <a:solidFill>
                  <a:schemeClr val="bg1"/>
                </a:solidFill>
              </a:rPr>
              <a:t>, 2010</a:t>
            </a:r>
          </a:p>
          <a:p>
            <a:pPr lvl="0">
              <a:buNone/>
            </a:pPr>
            <a:r>
              <a:rPr lang="ru-RU" u="sng" dirty="0" smtClean="0">
                <a:solidFill>
                  <a:schemeClr val="bg1"/>
                </a:solidFill>
                <a:hlinkClick r:id="rId2"/>
              </a:rPr>
              <a:t>6. </a:t>
            </a:r>
            <a:r>
              <a:rPr lang="en-US" u="sng" dirty="0" smtClean="0">
                <a:solidFill>
                  <a:schemeClr val="bg1"/>
                </a:solidFill>
                <a:hlinkClick r:id="rId2"/>
              </a:rPr>
              <a:t>http://en.wikipedia.org</a:t>
            </a:r>
            <a:endParaRPr lang="ru-RU" dirty="0" smtClean="0">
              <a:solidFill>
                <a:schemeClr val="bg1"/>
              </a:solidFill>
            </a:endParaRP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16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720080"/>
          </a:xfrm>
        </p:spPr>
        <p:txBody>
          <a:bodyPr>
            <a:noAutofit/>
          </a:bodyPr>
          <a:lstStyle/>
          <a:p>
            <a:r>
              <a:rPr lang="ru-RU" sz="1200" dirty="0">
                <a:solidFill>
                  <a:schemeClr val="bg1"/>
                </a:solidFill>
                <a:effectLst/>
                <a:latin typeface="+mn-lt"/>
              </a:rPr>
              <a:t>ГОСУДАРСТВЕННОЕ АВТОНОМНОЕ ПРОФЕССИОНАЛЬНОЕ ОБРАЗОВАТЕЛЬНОЕ УЧРЕЖДЕНИЕ  </a:t>
            </a:r>
            <a:br>
              <a:rPr lang="ru-RU" sz="1200" dirty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1200" dirty="0">
                <a:solidFill>
                  <a:schemeClr val="bg1"/>
                </a:solidFill>
                <a:effectLst/>
                <a:latin typeface="+mn-lt"/>
              </a:rPr>
              <a:t>Республики Башкортостан  «Бирский медико-фармацевтический колледж»</a:t>
            </a:r>
            <a:r>
              <a:rPr lang="ru-RU" sz="1200" dirty="0">
                <a:solidFill>
                  <a:schemeClr val="bg1"/>
                </a:solidFill>
                <a:effectLst/>
              </a:rPr>
              <a:t/>
            </a:r>
            <a:br>
              <a:rPr lang="ru-RU" sz="1200" dirty="0">
                <a:solidFill>
                  <a:schemeClr val="bg1"/>
                </a:solidFill>
                <a:effectLst/>
              </a:rPr>
            </a:b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7488832" cy="432048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9A0021"/>
                </a:solidFill>
              </a:rPr>
              <a:t>Латинские заимствования в медицинской терминологии английского </a:t>
            </a:r>
            <a:r>
              <a:rPr lang="ru-RU" b="1" dirty="0" smtClean="0">
                <a:solidFill>
                  <a:srgbClr val="9A0021"/>
                </a:solidFill>
              </a:rPr>
              <a:t>языка</a:t>
            </a:r>
          </a:p>
          <a:p>
            <a:pPr algn="r"/>
            <a:endParaRPr lang="ru-RU" sz="1400" dirty="0" smtClean="0">
              <a:solidFill>
                <a:schemeClr val="bg1"/>
              </a:solidFill>
            </a:endParaRPr>
          </a:p>
          <a:p>
            <a:pPr algn="r"/>
            <a:endParaRPr lang="ru-RU" sz="1400" dirty="0">
              <a:solidFill>
                <a:schemeClr val="bg1"/>
              </a:solidFill>
            </a:endParaRPr>
          </a:p>
          <a:p>
            <a:pPr algn="r"/>
            <a:endParaRPr lang="ru-RU" sz="1400" dirty="0" smtClean="0">
              <a:solidFill>
                <a:schemeClr val="bg1"/>
              </a:solidFill>
            </a:endParaRPr>
          </a:p>
          <a:p>
            <a:pPr algn="r"/>
            <a:endParaRPr lang="ru-RU" sz="1400" dirty="0" smtClean="0">
              <a:solidFill>
                <a:schemeClr val="bg1"/>
              </a:solidFill>
            </a:endParaRPr>
          </a:p>
          <a:p>
            <a:pPr algn="r"/>
            <a:endParaRPr lang="ru-RU" sz="1400" dirty="0" smtClean="0">
              <a:solidFill>
                <a:schemeClr val="bg1"/>
              </a:solidFill>
            </a:endParaRPr>
          </a:p>
          <a:p>
            <a:pPr algn="r"/>
            <a:endParaRPr lang="ru-RU" sz="1400" dirty="0" smtClean="0">
              <a:solidFill>
                <a:schemeClr val="bg1"/>
              </a:solidFill>
            </a:endParaRPr>
          </a:p>
          <a:p>
            <a:pPr algn="r"/>
            <a:r>
              <a:rPr lang="ru-RU" sz="1700" dirty="0" smtClean="0">
                <a:solidFill>
                  <a:schemeClr val="bg1"/>
                </a:solidFill>
              </a:rPr>
              <a:t>Выполнили</a:t>
            </a:r>
            <a:r>
              <a:rPr lang="ru-RU" sz="1700" dirty="0">
                <a:solidFill>
                  <a:schemeClr val="bg1"/>
                </a:solidFill>
              </a:rPr>
              <a:t>: студенты группы 211Ф </a:t>
            </a:r>
          </a:p>
          <a:p>
            <a:pPr algn="r"/>
            <a:r>
              <a:rPr lang="ru-RU" sz="1700" dirty="0" smtClean="0">
                <a:solidFill>
                  <a:schemeClr val="bg1"/>
                </a:solidFill>
              </a:rPr>
              <a:t>специальности </a:t>
            </a:r>
            <a:r>
              <a:rPr lang="ru-RU" sz="1700" dirty="0">
                <a:solidFill>
                  <a:schemeClr val="bg1"/>
                </a:solidFill>
              </a:rPr>
              <a:t>31.02.01 </a:t>
            </a:r>
            <a:r>
              <a:rPr lang="ru-RU" sz="1700" dirty="0" smtClean="0">
                <a:solidFill>
                  <a:schemeClr val="bg1"/>
                </a:solidFill>
              </a:rPr>
              <a:t>Лечебное дело</a:t>
            </a:r>
            <a:endParaRPr lang="ru-RU" sz="1700" dirty="0">
              <a:solidFill>
                <a:schemeClr val="bg1"/>
              </a:solidFill>
            </a:endParaRPr>
          </a:p>
          <a:p>
            <a:pPr algn="r"/>
            <a:r>
              <a:rPr lang="ru-RU" sz="1700" dirty="0">
                <a:solidFill>
                  <a:schemeClr val="bg1"/>
                </a:solidFill>
              </a:rPr>
              <a:t>Сергеева А.А., </a:t>
            </a:r>
            <a:r>
              <a:rPr lang="ru-RU" sz="1700" dirty="0" err="1">
                <a:solidFill>
                  <a:schemeClr val="bg1"/>
                </a:solidFill>
              </a:rPr>
              <a:t>Галиева</a:t>
            </a:r>
            <a:r>
              <a:rPr lang="ru-RU" sz="1700" dirty="0">
                <a:solidFill>
                  <a:schemeClr val="bg1"/>
                </a:solidFill>
              </a:rPr>
              <a:t> Г.А.</a:t>
            </a:r>
          </a:p>
          <a:p>
            <a:pPr algn="r"/>
            <a:r>
              <a:rPr lang="ru-RU" sz="1700" dirty="0">
                <a:solidFill>
                  <a:schemeClr val="bg1"/>
                </a:solidFill>
              </a:rPr>
              <a:t>Научный руководитель: </a:t>
            </a:r>
            <a:endParaRPr lang="ru-RU" sz="1700" dirty="0" smtClean="0">
              <a:solidFill>
                <a:schemeClr val="bg1"/>
              </a:solidFill>
            </a:endParaRPr>
          </a:p>
          <a:p>
            <a:pPr algn="r"/>
            <a:r>
              <a:rPr lang="ru-RU" sz="1700" dirty="0" smtClean="0">
                <a:solidFill>
                  <a:schemeClr val="bg1"/>
                </a:solidFill>
              </a:rPr>
              <a:t>преподаватель </a:t>
            </a:r>
            <a:r>
              <a:rPr lang="ru-RU" sz="1700" dirty="0">
                <a:solidFill>
                  <a:schemeClr val="bg1"/>
                </a:solidFill>
              </a:rPr>
              <a:t>английского языка Хайдарова Л.М.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Бирск 2018</a:t>
            </a:r>
            <a:endParaRPr lang="ru-RU" sz="1600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25602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836712"/>
            <a:ext cx="2376264" cy="1699888"/>
          </a:xfrm>
          <a:prstGeom prst="rect">
            <a:avLst/>
          </a:prstGeom>
          <a:noFill/>
        </p:spPr>
      </p:pic>
      <p:sp>
        <p:nvSpPr>
          <p:cNvPr id="25604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35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11656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	Медицина является одной из самых благородных и востребованных профессий. Великие врачи: Гиппократ, Авиценна, Парацельс – сделали медицину наукой.  Исторически так сложилось, что латинский язык был языком медицины и науки. Доктора во всех странах общались только на латинском языке. Развитие науки в период Возрождения сопровождалось публикацией медицинских трактатов. Все это имело обратную связь при обучении медицинским наукам в университетах различных стан мира. Обучение во Франции, Англии, России велась на родном языке, но в медицине преобладала греко-латинская терминология, которая также сохранилась и в наше время. Английский язык под влиянием латинского языка также обогатился элементами латинской медицинской терминологии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188640"/>
            <a:ext cx="1512168" cy="108174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714744" y="1000108"/>
            <a:ext cx="20383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37160"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2400" b="1" dirty="0" smtClean="0">
                <a:solidFill>
                  <a:srgbClr val="C00000"/>
                </a:solidFill>
              </a:rPr>
              <a:t>ВВЕДЕНИЕ</a:t>
            </a:r>
          </a:p>
        </p:txBody>
      </p:sp>
    </p:spTree>
    <p:extLst>
      <p:ext uri="{BB962C8B-B14F-4D97-AF65-F5344CB8AC3E}">
        <p14:creationId xmlns:p14="http://schemas.microsoft.com/office/powerpoint/2010/main" val="389519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8863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400" b="1" u="sng" dirty="0" smtClean="0">
                <a:solidFill>
                  <a:srgbClr val="C00000"/>
                </a:solidFill>
              </a:rPr>
              <a:t>Цель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u="sng" dirty="0">
                <a:solidFill>
                  <a:srgbClr val="C00000"/>
                </a:solidFill>
              </a:rPr>
              <a:t>исследования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endParaRPr lang="ru-RU" sz="2400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анализ </a:t>
            </a:r>
            <a:r>
              <a:rPr lang="ru-RU" sz="2400" dirty="0">
                <a:solidFill>
                  <a:schemeClr val="bg1"/>
                </a:solidFill>
              </a:rPr>
              <a:t>латинских заимствований в </a:t>
            </a:r>
            <a:r>
              <a:rPr lang="ru-RU" sz="2400" dirty="0" smtClean="0">
                <a:solidFill>
                  <a:schemeClr val="bg1"/>
                </a:solidFill>
              </a:rPr>
              <a:t>медицинской терминологии английского языка.</a:t>
            </a:r>
            <a:endParaRPr lang="ru-RU" sz="2400" dirty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sz="2400" b="1" u="sng" dirty="0" smtClean="0">
                <a:solidFill>
                  <a:srgbClr val="C00000"/>
                </a:solidFill>
              </a:rPr>
              <a:t>Задачи исследования</a:t>
            </a:r>
            <a:r>
              <a:rPr lang="ru-RU" sz="2400" dirty="0" smtClean="0">
                <a:solidFill>
                  <a:srgbClr val="C00000"/>
                </a:solidFill>
              </a:rPr>
              <a:t>: </a:t>
            </a:r>
            <a:r>
              <a:rPr lang="ru-RU" sz="2400" b="1" u="sng" dirty="0" smtClean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  <a:p>
            <a:pPr marL="137160" lv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выяснить влияние латинского языка </a:t>
            </a:r>
            <a:r>
              <a:rPr lang="ru-RU" sz="2400" dirty="0">
                <a:solidFill>
                  <a:schemeClr val="bg1"/>
                </a:solidFill>
              </a:rPr>
              <a:t>на формирование английского </a:t>
            </a:r>
            <a:r>
              <a:rPr lang="ru-RU" sz="2400" dirty="0" smtClean="0">
                <a:solidFill>
                  <a:schemeClr val="bg1"/>
                </a:solidFill>
              </a:rPr>
              <a:t>языка;</a:t>
            </a:r>
            <a:endParaRPr lang="ru-RU" sz="2400" dirty="0">
              <a:solidFill>
                <a:schemeClr val="bg1"/>
              </a:solidFill>
            </a:endParaRPr>
          </a:p>
          <a:p>
            <a:pPr marL="137160" lv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изучить </a:t>
            </a:r>
            <a:r>
              <a:rPr lang="ru-RU" sz="2400" dirty="0">
                <a:solidFill>
                  <a:schemeClr val="bg1"/>
                </a:solidFill>
              </a:rPr>
              <a:t>слои заимствования латинских слов в английском </a:t>
            </a:r>
            <a:r>
              <a:rPr lang="ru-RU" sz="2400" dirty="0" smtClean="0">
                <a:solidFill>
                  <a:schemeClr val="bg1"/>
                </a:solidFill>
              </a:rPr>
              <a:t>языке;</a:t>
            </a:r>
            <a:endParaRPr lang="ru-RU" sz="2400" dirty="0">
              <a:solidFill>
                <a:schemeClr val="bg1"/>
              </a:solidFill>
            </a:endParaRPr>
          </a:p>
          <a:p>
            <a:pPr marL="137160" lv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доказать, </a:t>
            </a:r>
            <a:r>
              <a:rPr lang="ru-RU" sz="2400" dirty="0">
                <a:solidFill>
                  <a:schemeClr val="bg1"/>
                </a:solidFill>
              </a:rPr>
              <a:t>что </a:t>
            </a:r>
            <a:r>
              <a:rPr lang="ru-RU" sz="2400" dirty="0" smtClean="0">
                <a:solidFill>
                  <a:schemeClr val="bg1"/>
                </a:solidFill>
              </a:rPr>
              <a:t>медицинская терминология английского языка </a:t>
            </a:r>
            <a:r>
              <a:rPr lang="ru-RU" sz="2400" dirty="0">
                <a:solidFill>
                  <a:schemeClr val="bg1"/>
                </a:solidFill>
              </a:rPr>
              <a:t>не может существовать без </a:t>
            </a:r>
            <a:r>
              <a:rPr lang="ru-RU" sz="2400" dirty="0" smtClean="0">
                <a:solidFill>
                  <a:schemeClr val="bg1"/>
                </a:solidFill>
              </a:rPr>
              <a:t>латинского языка.</a:t>
            </a:r>
            <a:endParaRPr lang="ru-RU" sz="2400" dirty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sz="2400" b="1" u="sng" dirty="0" smtClean="0">
                <a:solidFill>
                  <a:srgbClr val="C00000"/>
                </a:solidFill>
              </a:rPr>
              <a:t>Актуальность исследования: 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вопрос заимствования латинских слов в медицинской терминологии английского языка наиболее актуален, нам, студентам, как способ улучшения формирования  языковых компетенций при изучении английского языка</a:t>
            </a:r>
          </a:p>
          <a:p>
            <a:pPr algn="just"/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0"/>
            <a:ext cx="1298183" cy="9286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241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428736"/>
            <a:ext cx="8258204" cy="50235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Терминология медицинская — совокупность слов и словосочетаний, используемых специалистами для обозначения научных понятий в области медицины и здравоохранения. Медицинская </a:t>
            </a:r>
            <a:r>
              <a:rPr lang="ru-RU" sz="2000" dirty="0">
                <a:solidFill>
                  <a:schemeClr val="bg1"/>
                </a:solidFill>
              </a:rPr>
              <a:t>терминология включает несколько основных </a:t>
            </a:r>
            <a:r>
              <a:rPr lang="ru-RU" sz="2000" dirty="0" smtClean="0">
                <a:solidFill>
                  <a:schemeClr val="bg1"/>
                </a:solidFill>
              </a:rPr>
              <a:t>систем, номенклатур, областей </a:t>
            </a:r>
            <a:r>
              <a:rPr lang="ru-RU" sz="2000" dirty="0">
                <a:solidFill>
                  <a:schemeClr val="bg1"/>
                </a:solidFill>
              </a:rPr>
              <a:t>медико-биологических знаний, представленных в виде терминов по анатомии, физиологии, клинике и фармации, которые, в свою очередь, также подразделяются на подсистемы.</a:t>
            </a:r>
          </a:p>
          <a:p>
            <a:pPr algn="just">
              <a:buNone/>
            </a:pPr>
            <a:r>
              <a:rPr lang="ru-RU" sz="2000" dirty="0">
                <a:solidFill>
                  <a:schemeClr val="bg1"/>
                </a:solidFill>
              </a:rPr>
              <a:t>Во всех подсистемах медицинской терминологии значительное место занимают сложные по структуре слова – словообразовательные конструкции, составленные из корневых и словообразовательных элементов. Особенно богата ими клиническая терминология, «обслуживающая» область медико-биологических знаний, относящихся к больному организму. Эта область обычно именуется патологией (греч. </a:t>
            </a:r>
            <a:r>
              <a:rPr lang="ru-RU" sz="2000" dirty="0" err="1">
                <a:solidFill>
                  <a:schemeClr val="bg1"/>
                </a:solidFill>
              </a:rPr>
              <a:t>pathos</a:t>
            </a:r>
            <a:r>
              <a:rPr lang="ru-RU" sz="2000" dirty="0">
                <a:solidFill>
                  <a:schemeClr val="bg1"/>
                </a:solidFill>
              </a:rPr>
              <a:t> чувствование, страсть, непристойность, распутство, страдание, затем – заболевание + </a:t>
            </a:r>
            <a:r>
              <a:rPr lang="ru-RU" sz="2000" dirty="0" err="1">
                <a:solidFill>
                  <a:schemeClr val="bg1"/>
                </a:solidFill>
              </a:rPr>
              <a:t>logos</a:t>
            </a:r>
            <a:r>
              <a:rPr lang="ru-RU" sz="2000" dirty="0">
                <a:solidFill>
                  <a:schemeClr val="bg1"/>
                </a:solidFill>
              </a:rPr>
              <a:t> слово, выражение, затем – наука).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428604"/>
            <a:ext cx="56436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2000" b="1" dirty="0" smtClean="0">
                <a:solidFill>
                  <a:srgbClr val="C00000"/>
                </a:solidFill>
              </a:rPr>
              <a:t>ОПРЕДЕЛЕНИЕ ВЫРАЖЕНИЯ  </a:t>
            </a:r>
          </a:p>
          <a:p>
            <a:pPr marL="137160"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2000" b="1" dirty="0" smtClean="0">
                <a:solidFill>
                  <a:srgbClr val="C00000"/>
                </a:solidFill>
              </a:rPr>
              <a:t>«МЕДИЦИНСКАЯ ТЕРМИНОЛОГИЯ»</a:t>
            </a:r>
          </a:p>
        </p:txBody>
      </p:sp>
      <p:pic>
        <p:nvPicPr>
          <p:cNvPr id="5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357166"/>
            <a:ext cx="1298183" cy="9286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124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effectLst/>
                <a:latin typeface="+mn-lt"/>
              </a:rPr>
              <a:t>ВЛИЯНИЕ ЛАТЫНИ </a:t>
            </a:r>
            <a:br>
              <a:rPr lang="ru-RU" sz="2400" dirty="0" smtClean="0">
                <a:solidFill>
                  <a:srgbClr val="C00000"/>
                </a:solidFill>
                <a:effectLst/>
                <a:latin typeface="+mn-lt"/>
              </a:rPr>
            </a:br>
            <a:r>
              <a:rPr lang="ru-RU" sz="2400" dirty="0" smtClean="0">
                <a:solidFill>
                  <a:srgbClr val="C00000"/>
                </a:solidFill>
                <a:effectLst/>
                <a:latin typeface="+mn-lt"/>
              </a:rPr>
              <a:t>НА ФОРМИРОВАНИЕ ЛАТИНСКОГО ЯЗЫКА</a:t>
            </a:r>
            <a:endParaRPr lang="ru-RU" sz="24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2880320"/>
          </a:xfrm>
        </p:spPr>
        <p:txBody>
          <a:bodyPr/>
          <a:lstStyle/>
          <a:p>
            <a:pPr marL="137160" indent="0" algn="just">
              <a:buNone/>
            </a:pPr>
            <a:r>
              <a:rPr lang="ru-RU" dirty="0" smtClean="0"/>
              <a:t>	</a:t>
            </a:r>
            <a:r>
              <a:rPr lang="ru-RU" sz="2400" dirty="0" smtClean="0">
                <a:solidFill>
                  <a:schemeClr val="bg1"/>
                </a:solidFill>
              </a:rPr>
              <a:t>Среди </a:t>
            </a:r>
            <a:r>
              <a:rPr lang="ru-RU" sz="2400" dirty="0">
                <a:solidFill>
                  <a:schemeClr val="bg1"/>
                </a:solidFill>
              </a:rPr>
              <a:t>латинских заимствований в английском языке выделяют обычно три слоя. Они отличаются характером семантики (значения, смысла) слов и временем их заимствования.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4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4857760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609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12568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ru-RU" sz="2600" b="1" i="1" dirty="0" smtClean="0">
                <a:solidFill>
                  <a:srgbClr val="C00000"/>
                </a:solidFill>
              </a:rPr>
              <a:t>Первый слой</a:t>
            </a:r>
            <a:endParaRPr lang="ru-RU" sz="2600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ru-RU" sz="2600" dirty="0" smtClean="0">
                <a:solidFill>
                  <a:schemeClr val="bg1"/>
                </a:solidFill>
              </a:rPr>
              <a:t>Самый первый поток латинских слов пришел в английский язык с далекими предками английского народа. Это древнегерманскими племена: англы, саксы и юты( их общее название – англосаксы). Англосаксы имели контакт с римской цивилизацией еще до военной оккупации Британии римлянами в течение четырех столетий.</a:t>
            </a:r>
          </a:p>
          <a:p>
            <a:pPr algn="just">
              <a:buNone/>
            </a:pPr>
            <a:r>
              <a:rPr lang="ru-RU" sz="2600" dirty="0" smtClean="0">
                <a:solidFill>
                  <a:schemeClr val="bg1"/>
                </a:solidFill>
              </a:rPr>
              <a:t>Такие заимствованные слова проникли в английский язык через устную речь и поэтому в письменном виде они  видоизменились.</a:t>
            </a:r>
          </a:p>
          <a:p>
            <a:endParaRPr lang="ru-RU" dirty="0"/>
          </a:p>
        </p:txBody>
      </p:sp>
      <p:pic>
        <p:nvPicPr>
          <p:cNvPr id="4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285728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472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875809"/>
              </p:ext>
            </p:extLst>
          </p:nvPr>
        </p:nvGraphicFramePr>
        <p:xfrm>
          <a:off x="571473" y="1142983"/>
          <a:ext cx="7888959" cy="4467990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533248"/>
                <a:gridCol w="1533248"/>
                <a:gridCol w="1533248"/>
                <a:gridCol w="1680786"/>
                <a:gridCol w="1608429"/>
              </a:tblGrid>
              <a:tr h="8746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</a:rPr>
                        <a:t>Латинское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</a:rPr>
                        <a:t>слово</a:t>
                      </a:r>
                      <a:endParaRPr lang="ru-RU" sz="1800" b="1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</a:rPr>
                        <a:t>Перевод</a:t>
                      </a:r>
                      <a:endParaRPr lang="ru-RU" sz="1800" b="1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</a:rPr>
                        <a:t>Английское </a:t>
                      </a:r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</a:rPr>
                        <a:t>слово</a:t>
                      </a:r>
                      <a:endParaRPr lang="ru-RU" sz="1800" b="1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</a:rPr>
                        <a:t>Транскрипция</a:t>
                      </a:r>
                      <a:endParaRPr lang="ru-RU" sz="1800" b="1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</a:rPr>
                        <a:t>Перевод</a:t>
                      </a:r>
                      <a:endParaRPr lang="ru-RU" sz="1800" b="1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421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vinum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вино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wine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[‘</a:t>
                      </a:r>
                      <a:r>
                        <a:rPr lang="ru-RU" sz="1800" b="0" dirty="0" err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wain</a:t>
                      </a: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]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вино</a:t>
                      </a:r>
                      <a:endParaRPr lang="ru-RU" sz="1800" b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3449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pondo</a:t>
                      </a:r>
                      <a:endParaRPr lang="ru-RU" sz="1800" b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мера веса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pound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[</a:t>
                      </a:r>
                      <a:r>
                        <a:rPr lang="en-US" sz="1800" b="0" dirty="0" err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paund</a:t>
                      </a:r>
                      <a:r>
                        <a:rPr lang="en-US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]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фунт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3449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uncia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у</a:t>
                      </a:r>
                      <a:r>
                        <a:rPr lang="en-US" sz="1800" b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нция</a:t>
                      </a:r>
                      <a:endParaRPr lang="ru-RU" sz="1800" b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ounce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[‘</a:t>
                      </a:r>
                      <a:r>
                        <a:rPr lang="en-US" sz="1800" b="0" dirty="0" err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auns</a:t>
                      </a:r>
                      <a:r>
                        <a:rPr lang="en-US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]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унция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11082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moneta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кусочки металла</a:t>
                      </a:r>
                      <a:endParaRPr lang="ru-RU" sz="1800" b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mint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[</a:t>
                      </a:r>
                      <a:r>
                        <a:rPr lang="en-US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mint</a:t>
                      </a: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]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чеканить монеты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для обмена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11082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cista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ящик</a:t>
                      </a:r>
                      <a:endParaRPr lang="ru-RU" sz="1800" b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chest</a:t>
                      </a:r>
                      <a:endParaRPr lang="ru-RU" sz="1800" b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[ʧ</a:t>
                      </a:r>
                      <a:r>
                        <a:rPr lang="en-US" sz="1800" b="0" dirty="0" err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est</a:t>
                      </a: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]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ru-RU" sz="1800" b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вместилище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сундук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для хранения)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3449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discum</a:t>
                      </a:r>
                      <a:r>
                        <a:rPr lang="en-US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 -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блюдо, диск</a:t>
                      </a:r>
                      <a:endParaRPr lang="ru-RU" sz="1800" b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dish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[‘diò]</a:t>
                      </a:r>
                      <a:endParaRPr lang="ru-RU" sz="1800" b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блюдо</a:t>
                      </a:r>
                      <a:endParaRPr lang="ru-RU" sz="18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9632" y="548680"/>
            <a:ext cx="678289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905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905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Таблица 1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pic>
        <p:nvPicPr>
          <p:cNvPr id="6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5776253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9612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3771222"/>
              </p:ext>
            </p:extLst>
          </p:nvPr>
        </p:nvGraphicFramePr>
        <p:xfrm>
          <a:off x="251520" y="1124744"/>
          <a:ext cx="8568952" cy="3674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0030"/>
                <a:gridCol w="1711821"/>
                <a:gridCol w="1708240"/>
                <a:gridCol w="1727936"/>
                <a:gridCol w="1710925"/>
              </a:tblGrid>
              <a:tr h="5183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</a:rPr>
                        <a:t>Латинское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</a:rPr>
                        <a:t>слово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Перевод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</a:rPr>
                        <a:t>Английское </a:t>
                      </a: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слово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Транскрипция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Перевод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885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bg1"/>
                          </a:solidFill>
                          <a:effectLst/>
                        </a:rPr>
                        <a:t>strata</a:t>
                      </a: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ru-RU" sz="2000" b="1" dirty="0" err="1">
                          <a:solidFill>
                            <a:schemeClr val="bg1"/>
                          </a:solidFill>
                          <a:effectLst/>
                        </a:rPr>
                        <a:t>via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мощёная дорога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street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[st’rɪ:t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улица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656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</a:rPr>
                        <a:t>campus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лагерь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camp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[‘kæmp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лагерь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966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bg1"/>
                          </a:solidFill>
                          <a:effectLst/>
                        </a:rPr>
                        <a:t>colonia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поселение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colony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[‘kɔlənɪ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колония</a:t>
                      </a:r>
                      <a:r>
                        <a:rPr lang="ru-RU" sz="2000" dirty="0" smtClean="0">
                          <a:effectLst/>
                        </a:rPr>
                        <a:t>, посёлок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656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bg1"/>
                          </a:solidFill>
                          <a:effectLst/>
                        </a:rPr>
                        <a:t>castra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крепость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chester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[‘ʧestə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входит 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844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</a:rPr>
                        <a:t>vallum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вал, вид укрепления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wall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[</a:t>
                      </a:r>
                      <a:r>
                        <a:rPr lang="en-US" sz="2000" dirty="0">
                          <a:effectLst/>
                        </a:rPr>
                        <a:t>w</a:t>
                      </a:r>
                      <a:r>
                        <a:rPr lang="ru-RU" sz="2000" dirty="0">
                          <a:effectLst/>
                        </a:rPr>
                        <a:t>ɔ:</a:t>
                      </a:r>
                      <a:r>
                        <a:rPr lang="en-US" sz="2000" dirty="0">
                          <a:effectLst/>
                        </a:rPr>
                        <a:t>l</a:t>
                      </a:r>
                      <a:r>
                        <a:rPr lang="ru-RU" sz="2000" dirty="0">
                          <a:effectLst/>
                        </a:rPr>
                        <a:t>]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стена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180190" y="476672"/>
            <a:ext cx="12016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Таблица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2" descr="http://userscontent2.emaze.com/images/2f5a303a-b4b9-4e0d-9a66-e81fda82d57c/7a7e093d-8bc2-4ec7-b710-45f2eae556a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5776253"/>
            <a:ext cx="1512168" cy="1081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3890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1051</Words>
  <Application>Microsoft Office PowerPoint</Application>
  <PresentationFormat>Экран (4:3)</PresentationFormat>
  <Paragraphs>382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Апекс</vt:lpstr>
      <vt:lpstr>ГОСУДАРСТВЕННОЕ АВТОНОМНОЕ ПРОФЕССИОНАЛЬНОЕ ОБРАЗОВАТЕЛЬНОЕ УЧРЕЖДЕНИЕ   Республики Башкортостан  «Бирский медико-фармацевтический колледж» </vt:lpstr>
      <vt:lpstr>Оглавление</vt:lpstr>
      <vt:lpstr>Презентация PowerPoint</vt:lpstr>
      <vt:lpstr>Презентация PowerPoint</vt:lpstr>
      <vt:lpstr>Презентация PowerPoint</vt:lpstr>
      <vt:lpstr>ВЛИЯНИЕ ЛАТЫНИ  НА ФОРМИРОВАНИЕ ЛАТИНСКОГО ЯЗЫКА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Латинские заимствования в настоящее время не употребляются, но число сохранившихся в словарном составе английского языка латинизмов XIII – XVIII вв. до сих пор очень велико.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ГОСУДАРСТВЕННОЕ АВТОНОМНОЕ ПРОФЕССИОНАЛЬНОЕ ОБРАЗОВАТЕЛЬНОЕ УЧРЕЖДЕНИЕ   Республики Башкортостан  «Бирский медико-фармацевтический колледж»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ПРОФЕССИОНАЛЬНОЕ ОБРАЗОВАТЕЛЬНОЕ УЧРЕЖДЕНИЕ   Республики Башкортостан  «Бирский медико-фармацевтический колледж»</dc:title>
  <dc:creator>Гульназ Галиева</dc:creator>
  <cp:lastModifiedBy>user</cp:lastModifiedBy>
  <cp:revision>27</cp:revision>
  <dcterms:created xsi:type="dcterms:W3CDTF">2018-02-20T17:55:53Z</dcterms:created>
  <dcterms:modified xsi:type="dcterms:W3CDTF">2018-02-26T09:53:08Z</dcterms:modified>
</cp:coreProperties>
</file>